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90" r:id="rId7"/>
    <p:sldId id="267" r:id="rId8"/>
    <p:sldId id="288" r:id="rId9"/>
    <p:sldId id="268" r:id="rId10"/>
    <p:sldId id="287" r:id="rId11"/>
    <p:sldId id="269" r:id="rId12"/>
    <p:sldId id="291" r:id="rId13"/>
    <p:sldId id="283" r:id="rId14"/>
    <p:sldId id="262" r:id="rId15"/>
    <p:sldId id="272" r:id="rId16"/>
    <p:sldId id="307" r:id="rId17"/>
    <p:sldId id="294" r:id="rId18"/>
    <p:sldId id="309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B9849D-C7CD-8A41-AFB3-79EE4214F9D5}" v="1" dt="2022-11-02T15:31:09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/>
    <p:restoredTop sz="94694"/>
  </p:normalViewPr>
  <p:slideViewPr>
    <p:cSldViewPr>
      <p:cViewPr varScale="1">
        <p:scale>
          <a:sx n="121" d="100"/>
          <a:sy n="121" d="100"/>
        </p:scale>
        <p:origin x="2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37C9517-C437-4DF2-B8A9-5A397F5DC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2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469978-659C-4EFC-9420-2866A20005C5}" type="datetimeFigureOut">
              <a:rPr lang="en-US"/>
              <a:pPr>
                <a:defRPr/>
              </a:pPr>
              <a:t>6/13/23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907DB6-05C4-49E2-B0A6-1C79F084F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51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291523-A289-4A83-B7E7-E05058C720C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5% example:</a:t>
            </a:r>
          </a:p>
          <a:p>
            <a:endParaRPr lang="en-US" dirty="0"/>
          </a:p>
          <a:p>
            <a:r>
              <a:rPr lang="en-US" dirty="0"/>
              <a:t>PI project funded = 45%</a:t>
            </a:r>
          </a:p>
          <a:p>
            <a:endParaRPr lang="en-US" dirty="0"/>
          </a:p>
          <a:p>
            <a:r>
              <a:rPr lang="en-US" dirty="0"/>
              <a:t>PI actual effort approx = 43%</a:t>
            </a:r>
          </a:p>
          <a:p>
            <a:endParaRPr lang="en-US" dirty="0"/>
          </a:p>
          <a:p>
            <a:r>
              <a:rPr lang="en-US" dirty="0"/>
              <a:t>PI can certify effort = 45%</a:t>
            </a:r>
          </a:p>
          <a:p>
            <a:endParaRPr lang="en-US" dirty="0"/>
          </a:p>
          <a:p>
            <a:r>
              <a:rPr lang="en-US" dirty="0"/>
              <a:t>If certify 43% then will have to transfer 2% 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07DB6-05C4-49E2-B0A6-1C79F084F00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4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E0AAB6E6-C9A0-4D28-A9DA-004350E8E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75639-DD25-4EC7-AF5F-CC1B3A23A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AEECE-7543-4E57-96BD-6631205B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D0642-0843-4A61-98CE-87A0D4D21B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1EC2C-BFA3-4262-A086-376DEBED2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1A81B-EA02-45F5-9595-228F7154C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46F14-C7B6-421C-9748-63896F7CD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97797-C521-4856-BF58-01100BF1A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70D69-82B3-46F2-9B57-82E3E1165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F09D3-CDD9-4BEA-BA8B-A6DAB97E7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ABAD-F9E3-4B1C-A066-8DE780375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8C059B4E-FEDD-46DD-8A8C-7F95CE0F5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Time and Effort Reporting – Federal Requirements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33800"/>
            <a:ext cx="7696200" cy="2209800"/>
          </a:xfrm>
        </p:spPr>
        <p:txBody>
          <a:bodyPr/>
          <a:lstStyle/>
          <a:p>
            <a:pPr algn="ctr" eaLnBrk="1" hangingPunct="1"/>
            <a:r>
              <a:rPr lang="en-US" sz="6600" dirty="0">
                <a:solidFill>
                  <a:schemeClr val="bg2"/>
                </a:solidFill>
              </a:rPr>
              <a:t>Huston-Tillotson University</a:t>
            </a:r>
          </a:p>
          <a:p>
            <a:pPr eaLnBrk="1" hangingPunct="1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0" y="6583363"/>
            <a:ext cx="701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latin typeface="Arial" charset="0"/>
              </a:rPr>
              <a:t>CReATE ver. 03/11  © 2011 </a:t>
            </a:r>
            <a:r>
              <a:rPr lang="en-US" sz="1200">
                <a:latin typeface="Arial" charset="0"/>
              </a:rPr>
              <a:t>Huston-Tillotson University</a:t>
            </a:r>
            <a:r>
              <a:rPr lang="en-US" sz="1200" dirty="0">
                <a:latin typeface="Arial" charset="0"/>
              </a:rPr>
              <a:t>.  All rights reserved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Consequences of Adverse Findings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Cost Disallowances</a:t>
            </a:r>
          </a:p>
          <a:p>
            <a:pPr eaLnBrk="1" hangingPunct="1"/>
            <a:r>
              <a:rPr lang="en-US" dirty="0">
                <a:latin typeface="Arial" charset="0"/>
              </a:rPr>
              <a:t>Designation as High Risk Organization</a:t>
            </a:r>
          </a:p>
          <a:p>
            <a:pPr eaLnBrk="1" hangingPunct="1"/>
            <a:r>
              <a:rPr lang="en-US" dirty="0">
                <a:latin typeface="Arial" charset="0"/>
              </a:rPr>
              <a:t>Special Terms and Conditions in Awards</a:t>
            </a:r>
          </a:p>
          <a:p>
            <a:pPr eaLnBrk="1" hangingPunct="1"/>
            <a:r>
              <a:rPr lang="en-US" dirty="0">
                <a:latin typeface="Arial" charset="0"/>
              </a:rPr>
              <a:t>Special Monitoring by Federal Agencies</a:t>
            </a:r>
          </a:p>
          <a:p>
            <a:pPr eaLnBrk="1" hangingPunct="1"/>
            <a:r>
              <a:rPr lang="en-US" dirty="0">
                <a:latin typeface="Arial" charset="0"/>
              </a:rPr>
              <a:t>Temporary Withholding of Payments</a:t>
            </a:r>
          </a:p>
          <a:p>
            <a:pPr eaLnBrk="1" hangingPunct="1"/>
            <a:r>
              <a:rPr lang="en-US" dirty="0">
                <a:latin typeface="Arial" charset="0"/>
              </a:rPr>
              <a:t>Withholding of Future Awards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Cost of Non-Compliance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Recently a number of universities have paid large settlements for noncompliance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>
                <a:latin typeface="Arial" charset="0"/>
              </a:rPr>
              <a:t>University of South Florida</a:t>
            </a:r>
            <a:r>
              <a:rPr lang="en-US" sz="2600" dirty="0">
                <a:latin typeface="Arial" charset="0"/>
              </a:rPr>
              <a:t> returned </a:t>
            </a:r>
            <a:r>
              <a:rPr lang="en-US" sz="2600" b="1" dirty="0">
                <a:latin typeface="Arial" charset="0"/>
              </a:rPr>
              <a:t>$4.1 million</a:t>
            </a:r>
            <a:r>
              <a:rPr lang="en-US" sz="2600" dirty="0">
                <a:latin typeface="Arial" charset="0"/>
              </a:rPr>
              <a:t> to settle charges, including effort reporting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>
                <a:latin typeface="Arial" charset="0"/>
              </a:rPr>
              <a:t>Florida International University</a:t>
            </a:r>
            <a:r>
              <a:rPr lang="en-US" sz="2600" dirty="0">
                <a:latin typeface="Arial" charset="0"/>
              </a:rPr>
              <a:t> agreed to pay </a:t>
            </a:r>
            <a:r>
              <a:rPr lang="en-US" sz="2600" b="1" dirty="0">
                <a:latin typeface="Arial" charset="0"/>
              </a:rPr>
              <a:t>$11.5 million</a:t>
            </a:r>
            <a:r>
              <a:rPr lang="en-US" sz="2600" dirty="0">
                <a:latin typeface="Arial" charset="0"/>
              </a:rPr>
              <a:t> to settle a number of charges including failure to properly document faculty had spent the percentage of time on federal projects that had been promised (2005)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>
                <a:latin typeface="Arial" charset="0"/>
              </a:rPr>
              <a:t>Johns Hopkins</a:t>
            </a:r>
            <a:r>
              <a:rPr lang="en-US" sz="2600" dirty="0">
                <a:latin typeface="Arial" charset="0"/>
              </a:rPr>
              <a:t> agreed to pay back </a:t>
            </a:r>
            <a:r>
              <a:rPr lang="en-US" sz="2600" b="1" dirty="0">
                <a:latin typeface="Arial" charset="0"/>
              </a:rPr>
              <a:t>$2.6 million</a:t>
            </a:r>
            <a:r>
              <a:rPr lang="en-US" sz="2600" dirty="0">
                <a:latin typeface="Arial" charset="0"/>
              </a:rPr>
              <a:t> to settle charges of over billing related to effort (2004)</a:t>
            </a:r>
          </a:p>
          <a:p>
            <a:pPr eaLnBrk="1" hangingPunct="1">
              <a:lnSpc>
                <a:spcPct val="90000"/>
              </a:lnSpc>
            </a:pPr>
            <a:endParaRPr lang="en-US" sz="26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commitment of effort?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Quantifiable effort included in the proposal and/or award</a:t>
            </a:r>
          </a:p>
          <a:p>
            <a:pPr eaLnBrk="1" hangingPunct="1"/>
            <a:r>
              <a:rPr lang="en-US" dirty="0">
                <a:latin typeface="Arial" charset="0"/>
              </a:rPr>
              <a:t>Committed effort must be honored, reported, and captured in effort reporting system</a:t>
            </a:r>
          </a:p>
          <a:p>
            <a:pPr eaLnBrk="1" hangingPunct="1"/>
            <a:r>
              <a:rPr lang="en-US" dirty="0">
                <a:latin typeface="Arial" charset="0"/>
              </a:rPr>
              <a:t>Committed effort may be paid for by the sponsor or with non-sponsor funds (e.g. E&amp;G, SRAD, etc.)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Cost Transfers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Guidelines on RDFs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Moving salary off of sponsored project onto non sponsored funding source – APPROVE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Moving salary between or onto projects reallocating original ePAF distribution – APPROVE (in most cases)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All other situations – CASE BY CASE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Can a certified effort report be changed?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Certified effort reports assert that the information represented is to the best of the certifier’s knowledge, is accurate, and complete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Changes to previously certified effort erode the credibility of the certifier as well as the entire effort certification process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 Retroactive funding adjustments will trigger the need to re-certify the affected effort report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>
                <a:latin typeface="Arial" charset="0"/>
              </a:rPr>
              <a:t>QUESTIONS</a:t>
            </a:r>
          </a:p>
        </p:txBody>
      </p:sp>
      <p:pic>
        <p:nvPicPr>
          <p:cNvPr id="69635" name="Picture 4" descr="BD00028_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3429000" y="2584450"/>
            <a:ext cx="889000" cy="844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9636" name="Picture 6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429000"/>
            <a:ext cx="889000" cy="844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69637" name="Picture 7" descr="BD0002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7500" y="3006725"/>
            <a:ext cx="889000" cy="84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9638" name="Picture 10" descr="BD0002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584450"/>
            <a:ext cx="889000" cy="844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9639" name="Picture 13" descr="BD00028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2162175"/>
            <a:ext cx="862013" cy="8445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9640" name="Picture 14" descr="BD00028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0200" y="3886200"/>
            <a:ext cx="862013" cy="844550"/>
          </a:xfrm>
          <a:prstGeom prst="rect">
            <a:avLst/>
          </a:prstGeom>
          <a:solidFill>
            <a:srgbClr val="9933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9641" name="Picture 15" descr="BD00028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3429000"/>
            <a:ext cx="862013" cy="8445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8B585B-D109-8EF3-E8AD-B2CD400042BE}"/>
              </a:ext>
            </a:extLst>
          </p:cNvPr>
          <p:cNvSpPr txBox="1"/>
          <p:nvPr/>
        </p:nvSpPr>
        <p:spPr>
          <a:xfrm>
            <a:off x="3455719" y="5492338"/>
            <a:ext cx="411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Contact the Office of Sponsored Programs</a:t>
            </a:r>
          </a:p>
        </p:txBody>
      </p:sp>
    </p:spTree>
    <p:extLst>
      <p:ext uri="{BB962C8B-B14F-4D97-AF65-F5344CB8AC3E}">
        <p14:creationId xmlns:p14="http://schemas.microsoft.com/office/powerpoint/2010/main" val="1844022509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Do Effort Reporting?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i="1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u="sng" dirty="0">
                <a:latin typeface="Arial" charset="0"/>
                <a:cs typeface="Arial" charset="0"/>
              </a:rPr>
              <a:t>§J.10, OMB Circular A-21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i="1" dirty="0">
                <a:latin typeface="Arial" charset="0"/>
                <a:cs typeface="Arial" charset="0"/>
              </a:rPr>
              <a:t>Cost Principles for Educational Institutions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Times New Roman" pitchFamily="18" charset="0"/>
              </a:rPr>
              <a:t>§J.10, </a:t>
            </a:r>
            <a:r>
              <a:rPr lang="en-US" dirty="0"/>
              <a:t>OMB Circular A-21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Support salaries charged and effort expended on sponsored projects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Demonstrate compliance with effort commitments made to agencies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Effort?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Effort is the amount of time spent on a particular activity, whether directly charged to a project or cost-shared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Effort is expressed as a percentage of the total amount (100%) of time spent on compensated work-related activities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(instruction, research, service, administration, etc.)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Effort reporting (through FACET) is the official method of documenting to sponsors that the effort committed, charged, or cost shared was contributed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Assignment of Responsibility </a:t>
            </a:r>
            <a:br>
              <a:rPr lang="en-US" sz="3600" dirty="0"/>
            </a:br>
            <a:r>
              <a:rPr lang="en-US" sz="3600" dirty="0"/>
              <a:t>and Effort Certification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2057400"/>
            <a:ext cx="8229600" cy="315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q"/>
            </a:pPr>
            <a:endParaRPr lang="en-US" sz="2800" dirty="0">
              <a:latin typeface="Arial" charset="0"/>
            </a:endParaRP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Arial" charset="0"/>
              </a:rPr>
              <a:t>The AOR is prediction of how a faculty member will spend his/her time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q"/>
            </a:pPr>
            <a:endParaRPr lang="en-US" sz="2800" dirty="0">
              <a:latin typeface="Arial" charset="0"/>
            </a:endParaRP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q"/>
            </a:pPr>
            <a:endParaRPr lang="en-US" sz="2800" dirty="0">
              <a:latin typeface="Arial" charset="0"/>
            </a:endParaRP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Arial" charset="0"/>
              </a:rPr>
              <a:t>The Effort Report is how a faculty member actually spent his/her time.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Effort Reporting vs. Payroll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Payroll distributions describe the funding source(s) of an individual’s salary (based on expectations)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cs typeface="Arial" charset="0"/>
              </a:rPr>
              <a:t> Effort reporting process displays payroll information to provide a general reminder of the source (E&amp;G, sponsored projects, etc.) of an individual’s salary during the certification period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At the end of the term, it may become apparent through the effort certification process that the estimate for sponsored research effort was not correct and a funding adjustment may be required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certified effort?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marL="457200" indent="-457200" eaLnBrk="1" hangingPunct="1">
              <a:spcBef>
                <a:spcPts val="6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 certified statement documenting one’s effort during a specified period</a:t>
            </a:r>
          </a:p>
          <a:p>
            <a:pPr marL="457200" indent="-457200" eaLnBrk="1" hangingPunct="1">
              <a:spcBef>
                <a:spcPts val="6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Certification is to confirm that the distribution of activity reported represents a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reasonable estimate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the work performed</a:t>
            </a:r>
          </a:p>
          <a:p>
            <a:pPr marL="457200" indent="-457200" eaLnBrk="1" hangingPunct="1">
              <a:spcBef>
                <a:spcPts val="6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Certifications must be signed by the employee, principal investigator, or  responsible official “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using suitable means of verification that the work was performed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Certifying Effort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6482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charset="0"/>
              </a:rPr>
              <a:t>Federal guidelines recognize activities that constitute effort are often difficult to separate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charset="0"/>
              </a:rPr>
              <a:t>Effort certification must rely on a reasonable estimate of effort, therefore, a degree of tolerance is appropriate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charset="0"/>
              </a:rPr>
              <a:t>If actual effort differs from payroll by &lt; 5% of an employee’s total effort, it is acceptable to enter effort = to funded % 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charset="0"/>
              </a:rPr>
              <a:t>Effort % entered that is less than funded % will require payroll corrections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/>
              <a:t>Why Worry?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Salary and Wage expenses represent the largest direct cost component on sponsored projects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Certified effort reports provide auditable documentation to demonstrate that our sponsors did in fact receive the level of effort committed in proposals and/or awards (or a reduced level as approved by the sponsor)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45BC90E2F31B4D886E9238523BC85C" ma:contentTypeVersion="1" ma:contentTypeDescription="Create a new document." ma:contentTypeScope="" ma:versionID="6bee8132374f568aaeabb62e46d3d2f9">
  <xsd:schema xmlns:xsd="http://www.w3.org/2001/XMLSchema" xmlns:p="http://schemas.microsoft.com/office/2006/metadata/properties" xmlns:ns2="512e1a90-2193-4fba-b41d-b1bfa4cddcbd" targetNamespace="http://schemas.microsoft.com/office/2006/metadata/properties" ma:root="true" ma:fieldsID="c3838ba0618c97a5899e23b6ef15efd7" ns2:_="">
    <xsd:import namespace="512e1a90-2193-4fba-b41d-b1bfa4cddcbd"/>
    <xsd:element name="properties">
      <xsd:complexType>
        <xsd:sequence>
          <xsd:element name="documentManagement">
            <xsd:complexType>
              <xsd:all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12e1a90-2193-4fba-b41d-b1bfa4cddcbd" elementFormDefault="qualified">
    <xsd:import namespace="http://schemas.microsoft.com/office/2006/documentManagement/types"/>
    <xsd:element name="Target_x0020_Audiences" ma:index="8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rget_x0020_Audiences xmlns="512e1a90-2193-4fba-b41d-b1bfa4cddcbd" xsi:nil="true"/>
  </documentManagement>
</p:properties>
</file>

<file path=customXml/itemProps1.xml><?xml version="1.0" encoding="utf-8"?>
<ds:datastoreItem xmlns:ds="http://schemas.openxmlformats.org/officeDocument/2006/customXml" ds:itemID="{9A8BC252-9D2D-4C20-B9DE-9695A2FCB7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2e1a90-2193-4fba-b41d-b1bfa4cddc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E365817-6579-45AE-9237-01DB380DD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78400-966C-4A3D-9AAC-2E08A2288512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512e1a90-2193-4fba-b41d-b1bfa4cddcbd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7217</TotalTime>
  <Words>783</Words>
  <Application>Microsoft Macintosh PowerPoint</Application>
  <PresentationFormat>On-screen Show (4:3)</PresentationFormat>
  <Paragraphs>78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Quadrant</vt:lpstr>
      <vt:lpstr>Time and Effort Reporting – Federal Requirements</vt:lpstr>
      <vt:lpstr>Why Do Effort Reporting?</vt:lpstr>
      <vt:lpstr>§J.10, OMB Circular A-21</vt:lpstr>
      <vt:lpstr>What is Effort?</vt:lpstr>
      <vt:lpstr>Assignment of Responsibility  and Effort Certification</vt:lpstr>
      <vt:lpstr>Effort Reporting vs. Payroll</vt:lpstr>
      <vt:lpstr>What is certified effort?</vt:lpstr>
      <vt:lpstr>Certifying Effort</vt:lpstr>
      <vt:lpstr>Why Worry?</vt:lpstr>
      <vt:lpstr>Consequences of Adverse Findings</vt:lpstr>
      <vt:lpstr>Cost of Non-Compliance</vt:lpstr>
      <vt:lpstr>What is a commitment of effort?</vt:lpstr>
      <vt:lpstr>Payroll Cost Transfers</vt:lpstr>
      <vt:lpstr>Can a certified effort report be changed?</vt:lpstr>
      <vt:lpstr>QUESTIONS</vt:lpstr>
    </vt:vector>
  </TitlesOfParts>
  <Company>FSU-VP's Office of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Effort Reporting</dc:title>
  <dc:creator>Administrator</dc:creator>
  <cp:lastModifiedBy>Edmond, Nakia L.</cp:lastModifiedBy>
  <cp:revision>116</cp:revision>
  <dcterms:created xsi:type="dcterms:W3CDTF">2005-06-15T15:03:39Z</dcterms:created>
  <dcterms:modified xsi:type="dcterms:W3CDTF">2023-06-13T16:34:42Z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0x010100BD45BC90E2F31B4D886E9238523BC85C</vt:lpwstr>
  </property>
</Properties>
</file>