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49" r:id="rId2"/>
    <p:sldMasterId id="2147483650" r:id="rId3"/>
  </p:sldMasterIdLst>
  <p:notesMasterIdLst>
    <p:notesMasterId r:id="rId32"/>
  </p:notesMasterIdLst>
  <p:handoutMasterIdLst>
    <p:handoutMasterId r:id="rId33"/>
  </p:handoutMasterIdLst>
  <p:sldIdLst>
    <p:sldId id="256" r:id="rId4"/>
    <p:sldId id="293" r:id="rId5"/>
    <p:sldId id="280" r:id="rId6"/>
    <p:sldId id="275" r:id="rId7"/>
    <p:sldId id="305" r:id="rId8"/>
    <p:sldId id="306" r:id="rId9"/>
    <p:sldId id="307" r:id="rId10"/>
    <p:sldId id="308" r:id="rId11"/>
    <p:sldId id="309" r:id="rId12"/>
    <p:sldId id="303" r:id="rId13"/>
    <p:sldId id="299" r:id="rId14"/>
    <p:sldId id="300" r:id="rId15"/>
    <p:sldId id="283" r:id="rId16"/>
    <p:sldId id="276" r:id="rId17"/>
    <p:sldId id="281" r:id="rId18"/>
    <p:sldId id="279" r:id="rId19"/>
    <p:sldId id="277" r:id="rId20"/>
    <p:sldId id="278" r:id="rId21"/>
    <p:sldId id="282" r:id="rId22"/>
    <p:sldId id="284" r:id="rId23"/>
    <p:sldId id="285" r:id="rId24"/>
    <p:sldId id="291" r:id="rId25"/>
    <p:sldId id="297" r:id="rId26"/>
    <p:sldId id="290" r:id="rId27"/>
    <p:sldId id="287" r:id="rId28"/>
    <p:sldId id="298" r:id="rId29"/>
    <p:sldId id="301" r:id="rId30"/>
    <p:sldId id="302" r:id="rId31"/>
  </p:sldIdLst>
  <p:sldSz cx="9144000" cy="6858000" type="screen4x3"/>
  <p:notesSz cx="6858000" cy="9144000"/>
  <p:embeddedFontLst>
    <p:embeddedFont>
      <p:font typeface="Tahoma" pitchFamily="34" charset="0"/>
      <p:regular r:id="rId34"/>
      <p:bold r:id="rId35"/>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60811" autoAdjust="0"/>
  </p:normalViewPr>
  <p:slideViewPr>
    <p:cSldViewPr>
      <p:cViewPr varScale="1">
        <p:scale>
          <a:sx n="32" d="100"/>
          <a:sy n="32" d="100"/>
        </p:scale>
        <p:origin x="-4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4"/>
    </p:cViewPr>
  </p:sorterViewPr>
  <p:notesViewPr>
    <p:cSldViewPr>
      <p:cViewPr>
        <p:scale>
          <a:sx n="100" d="100"/>
          <a:sy n="100" d="100"/>
        </p:scale>
        <p:origin x="-780" y="178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5155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0" hangingPunct="0">
              <a:defRPr sz="1000"/>
            </a:lvl1pPr>
          </a:lstStyle>
          <a:p>
            <a:pPr>
              <a:defRPr/>
            </a:pPr>
            <a:fld id="{2808A61C-62B4-4362-BCD5-CE99901A3EF6}" type="slidenum">
              <a:rPr lang="en-US"/>
              <a:pPr>
                <a:defRPr/>
              </a:pPr>
              <a:t>‹#›</a:t>
            </a:fld>
            <a:endParaRPr lang="en-US"/>
          </a:p>
          <a:p>
            <a:pPr>
              <a:defRPr/>
            </a:pPr>
            <a:endParaRPr lang="en-US"/>
          </a:p>
        </p:txBody>
      </p:sp>
      <p:sp>
        <p:nvSpPr>
          <p:cNvPr id="15155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0" hangingPunct="0">
              <a:defRPr sz="1000"/>
            </a:lvl1pPr>
          </a:lstStyle>
          <a:p>
            <a:pPr>
              <a:defRPr/>
            </a:pPr>
            <a:r>
              <a:rPr lang="en-US" dirty="0"/>
              <a:t>TxBESS Mentors and </a:t>
            </a:r>
            <a:r>
              <a:rPr lang="en-US" dirty="0" smtClean="0"/>
              <a:t>interns </a:t>
            </a:r>
            <a:r>
              <a:rPr lang="en-US" dirty="0"/>
              <a:t>Module</a:t>
            </a:r>
          </a:p>
          <a:p>
            <a:pPr>
              <a:defRPr/>
            </a:pPr>
            <a:r>
              <a:rPr lang="en-US" dirty="0"/>
              <a:t>Texas State Board for Educator Certification</a:t>
            </a:r>
          </a:p>
        </p:txBody>
      </p:sp>
      <p:sp>
        <p:nvSpPr>
          <p:cNvPr id="15155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0" hangingPunct="0">
              <a:defRPr sz="1000"/>
            </a:lvl1pPr>
          </a:lstStyle>
          <a:p>
            <a:pPr>
              <a:defRPr/>
            </a:pPr>
            <a:r>
              <a:rPr lang="en-US"/>
              <a:t>January 2005</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0" hangingPunct="0">
              <a:defRPr sz="1000"/>
            </a:lvl1pPr>
          </a:lstStyle>
          <a:p>
            <a:pPr>
              <a:defRPr/>
            </a:pPr>
            <a:fld id="{0868AE63-0B82-42A7-8BD6-80E9290D3AFC}" type="slidenum">
              <a:rPr lang="en-US"/>
              <a:pPr>
                <a:defRPr/>
              </a:pPr>
              <a:t>‹#›</a:t>
            </a:fld>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0" hangingPunct="0">
              <a:defRPr sz="1000"/>
            </a:lvl1pPr>
          </a:lstStyle>
          <a:p>
            <a:pPr>
              <a:defRPr/>
            </a:pPr>
            <a:r>
              <a:rPr lang="en-US" dirty="0"/>
              <a:t>TxBESS Mentors and </a:t>
            </a:r>
            <a:r>
              <a:rPr lang="en-US" dirty="0" smtClean="0"/>
              <a:t>interns </a:t>
            </a:r>
            <a:r>
              <a:rPr lang="en-US" dirty="0"/>
              <a:t>Module</a:t>
            </a:r>
          </a:p>
          <a:p>
            <a:pPr>
              <a:defRPr/>
            </a:pPr>
            <a:r>
              <a:rPr lang="en-US" dirty="0"/>
              <a:t>Texas State Board for Educator Certification</a:t>
            </a: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0" hangingPunct="0">
              <a:defRPr sz="1000"/>
            </a:lvl1pPr>
          </a:lstStyle>
          <a:p>
            <a:pPr>
              <a:defRPr/>
            </a:pPr>
            <a:r>
              <a:rPr lang="en-US"/>
              <a:t>January 2005</a:t>
            </a:r>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mailto:pwillifo@hsutx.edu"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a:ln>
            <a:miter lim="800000"/>
            <a:headEnd/>
            <a:tailEnd/>
          </a:ln>
        </p:spPr>
        <p:txBody>
          <a:bodyPr/>
          <a:lstStyle/>
          <a:p>
            <a:fld id="{BC975A22-F066-46D4-9517-FE24B3293265}" type="slidenum">
              <a:rPr lang="en-US" smtClean="0"/>
              <a:pPr/>
              <a:t>1</a:t>
            </a:fld>
            <a:endParaRPr lang="en-US" smtClean="0"/>
          </a:p>
        </p:txBody>
      </p:sp>
      <p:sp>
        <p:nvSpPr>
          <p:cNvPr id="27651"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27652"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xfrm>
            <a:off x="685800" y="4114800"/>
            <a:ext cx="5486400" cy="4343400"/>
          </a:xfrm>
          <a:noFill/>
        </p:spPr>
        <p:txBody>
          <a:bodyPr/>
          <a:lstStyle/>
          <a:p>
            <a:pPr>
              <a:spcBef>
                <a:spcPct val="0"/>
              </a:spcBef>
            </a:pPr>
            <a:r>
              <a:rPr lang="en-US" sz="1000" dirty="0" smtClean="0"/>
              <a:t>The mentors and intern teachers module is designed specifically for mentors and interns. The content of the module may also be appropriate for district induction coordinators and school induction coordinators who have not received TxBESS mentor training. </a:t>
            </a:r>
          </a:p>
          <a:p>
            <a:pPr>
              <a:spcBef>
                <a:spcPct val="0"/>
              </a:spcBef>
            </a:pPr>
            <a:endParaRPr lang="en-US" sz="1000" dirty="0" smtClean="0"/>
          </a:p>
          <a:p>
            <a:pPr>
              <a:spcBef>
                <a:spcPct val="0"/>
              </a:spcBef>
            </a:pPr>
            <a:endParaRPr lang="en-US" sz="1000" dirty="0" smtClean="0"/>
          </a:p>
          <a:p>
            <a:pPr>
              <a:spcBef>
                <a:spcPct val="0"/>
              </a:spcBef>
            </a:pPr>
            <a:endParaRPr lang="en-US" sz="1000" dirty="0" smtClean="0"/>
          </a:p>
          <a:p>
            <a:pPr>
              <a:spcBef>
                <a:spcPct val="0"/>
              </a:spcBef>
            </a:pPr>
            <a:endParaRPr lang="en-US" sz="1000" dirty="0" smtClean="0"/>
          </a:p>
        </p:txBody>
      </p:sp>
      <p:pic>
        <p:nvPicPr>
          <p:cNvPr id="27655" name="Picture 4" descr="txbess_activity2"/>
          <p:cNvPicPr>
            <a:picLocks noChangeAspect="1" noChangeArrowheads="1"/>
          </p:cNvPicPr>
          <p:nvPr/>
        </p:nvPicPr>
        <p:blipFill>
          <a:blip r:embed="rId3"/>
          <a:srcRect/>
          <a:stretch>
            <a:fillRect/>
          </a:stretch>
        </p:blipFill>
        <p:spPr bwMode="auto">
          <a:xfrm>
            <a:off x="762000" y="5029200"/>
            <a:ext cx="833438" cy="457200"/>
          </a:xfrm>
          <a:prstGeom prst="rect">
            <a:avLst/>
          </a:prstGeom>
          <a:noFill/>
          <a:ln w="9525">
            <a:noFill/>
            <a:miter lim="800000"/>
            <a:headEnd/>
            <a:tailEnd/>
          </a:ln>
        </p:spPr>
      </p:pic>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a:ln>
            <a:miter lim="800000"/>
            <a:headEnd/>
            <a:tailEnd/>
          </a:ln>
        </p:spPr>
        <p:txBody>
          <a:bodyPr/>
          <a:lstStyle/>
          <a:p>
            <a:fld id="{93764A9B-E7FE-4D72-BA2F-D250B9217BDB}" type="slidenum">
              <a:rPr lang="en-US" smtClean="0"/>
              <a:pPr/>
              <a:t>10</a:t>
            </a:fld>
            <a:endParaRPr lang="en-US" smtClean="0"/>
          </a:p>
        </p:txBody>
      </p:sp>
      <p:sp>
        <p:nvSpPr>
          <p:cNvPr id="30723"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30724"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noFill/>
        </p:spPr>
        <p:txBody>
          <a:bodyPr/>
          <a:lstStyle/>
          <a:p>
            <a:r>
              <a:rPr lang="en-US" sz="1000" b="1" dirty="0" smtClean="0"/>
              <a:t>Part of the mentor’s job is to build a relationship with the student teacher. Mentors meet regularly with their interns, and they maintain significant dialogue with each other during the first two weeks of school. These two weeks may be when the student  teacher needs the most assistance. One important factor for establishing a relationship of trust is to make sure that these meetings remain safe with a level of confidentiality that supports honest exchange.</a:t>
            </a:r>
          </a:p>
          <a:p>
            <a:endParaRPr lang="en-US" sz="1000" b="1" dirty="0" smtClean="0"/>
          </a:p>
          <a:p>
            <a:r>
              <a:rPr lang="en-US" sz="1000" b="1" dirty="0" smtClean="0"/>
              <a:t>We encourage the mentor and student teacher to attend professional development activities together.  Possible professional development opportunities for both interns and mentors include book studies, faculty meetings, and networking meetings. Understanding how interns develop and how to communicate with adult learners will be helpful to mentors in your cooperating teacher role. </a:t>
            </a:r>
          </a:p>
          <a:p>
            <a:endParaRPr lang="en-US" sz="1000" b="1" dirty="0" smtClean="0"/>
          </a:p>
          <a:p>
            <a:r>
              <a:rPr lang="en-US" sz="1000" b="1" dirty="0" smtClean="0"/>
              <a:t>Cooperating teachers should meet with interns to provide professional assistance to them in areas such as district and campus information, assessment, teaching strategies, learning styles, classroom management, and relationships with families/caregivers and the community.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a:ln>
            <a:miter lim="800000"/>
            <a:headEnd/>
            <a:tailEnd/>
          </a:ln>
        </p:spPr>
        <p:txBody>
          <a:bodyPr/>
          <a:lstStyle/>
          <a:p>
            <a:fld id="{A63E0268-F32D-4FBB-B33A-6C7518E72035}" type="slidenum">
              <a:rPr lang="en-US" smtClean="0"/>
              <a:pPr/>
              <a:t>11</a:t>
            </a:fld>
            <a:endParaRPr lang="en-US" smtClean="0"/>
          </a:p>
        </p:txBody>
      </p:sp>
      <p:sp>
        <p:nvSpPr>
          <p:cNvPr id="31747"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31748"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31749" name="Rectangle 2"/>
          <p:cNvSpPr>
            <a:spLocks noGrp="1" noRot="1" noChangeAspect="1" noChangeArrowheads="1" noTextEdit="1"/>
          </p:cNvSpPr>
          <p:nvPr>
            <p:ph type="sldImg"/>
          </p:nvPr>
        </p:nvSpPr>
        <p:spPr>
          <a:ln/>
        </p:spPr>
      </p:sp>
      <p:sp>
        <p:nvSpPr>
          <p:cNvPr id="31750" name="Rectangle 3"/>
          <p:cNvSpPr>
            <a:spLocks noGrp="1" noChangeArrowheads="1"/>
          </p:cNvSpPr>
          <p:nvPr>
            <p:ph type="body" idx="1"/>
          </p:nvPr>
        </p:nvSpPr>
        <p:spPr>
          <a:noFill/>
        </p:spPr>
        <p:txBody>
          <a:bodyPr/>
          <a:lstStyle/>
          <a:p>
            <a:endParaRPr lang="en-US" sz="10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dt" sz="quarter" idx="1"/>
          </p:nvPr>
        </p:nvSpPr>
        <p:spPr>
          <a:noFill/>
          <a:ln>
            <a:miter lim="800000"/>
            <a:headEnd/>
            <a:tailEnd/>
          </a:ln>
        </p:spPr>
        <p:txBody>
          <a:bodyPr/>
          <a:lstStyle/>
          <a:p>
            <a:fld id="{9BEA5C68-9B9D-464E-8FEF-F6B4DF50D560}" type="slidenum">
              <a:rPr lang="en-US" smtClean="0"/>
              <a:pPr/>
              <a:t>12</a:t>
            </a:fld>
            <a:endParaRPr lang="en-US" smtClean="0"/>
          </a:p>
        </p:txBody>
      </p:sp>
      <p:sp>
        <p:nvSpPr>
          <p:cNvPr id="32771"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32772"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p:spPr>
        <p:txBody>
          <a:bodyPr/>
          <a:lstStyle/>
          <a:p>
            <a:r>
              <a:rPr lang="en-US" sz="1000" b="1" smtClean="0"/>
              <a:t>You might consider the importance of ground rules related to your cooperating teacher-student teacher relationship.  Think about Steven Covey’s metaphor of a relationship as an emotional bank account. Covey says that in relationships, words and actions can be interpreted both positively, as deposits, and negatively, as withdrawals. This quality is true for cooperating teacher and student teacher relationships as well.</a:t>
            </a:r>
          </a:p>
          <a:p>
            <a:endParaRPr lang="en-US" sz="1000" smtClean="0"/>
          </a:p>
          <a:p>
            <a:r>
              <a:rPr lang="en-US" sz="1000" b="1" smtClean="0"/>
              <a:t>On the slide above, consider items from the perspective of the cooperating teacher AND the student teacher. For example, a cooperating teacher might stop by a student teacher’s small group to offer assistance.  The cooperating teacher may consider that action to be a “deposit,” while the student teacher might begin to think the cooperating teacher was checking up because of some problem, which would make those visits “withdrawals.”  from the student teacher’s perspective.  Think of four realistic classroom items that could be considered a “deposit” by the cooperating teacher but a “withdrawal” by the student teacher. </a:t>
            </a:r>
          </a:p>
          <a:p>
            <a:endParaRPr lang="en-US" sz="1000" smtClean="0"/>
          </a:p>
          <a:p>
            <a:r>
              <a:rPr lang="en-US" sz="1000" smtClean="0"/>
              <a:t>Source: Covey, S. 1989. </a:t>
            </a:r>
            <a:r>
              <a:rPr lang="en-US" sz="1000" i="1" smtClean="0"/>
              <a:t>The 7 habits of highly effective people</a:t>
            </a:r>
            <a:r>
              <a:rPr lang="en-US" sz="1000" smtClean="0"/>
              <a:t>. New York: Fireside.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a:noFill/>
          <a:ln>
            <a:miter lim="800000"/>
            <a:headEnd/>
            <a:tailEnd/>
          </a:ln>
        </p:spPr>
        <p:txBody>
          <a:bodyPr/>
          <a:lstStyle/>
          <a:p>
            <a:fld id="{29844D0B-77F1-455A-8814-C1D102307DAC}" type="slidenum">
              <a:rPr lang="en-US" smtClean="0"/>
              <a:pPr/>
              <a:t>13</a:t>
            </a:fld>
            <a:endParaRPr lang="en-US" smtClean="0"/>
          </a:p>
        </p:txBody>
      </p:sp>
      <p:sp>
        <p:nvSpPr>
          <p:cNvPr id="33795"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33796"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33797" name="Rectangle 2"/>
          <p:cNvSpPr>
            <a:spLocks noGrp="1" noRot="1" noChangeAspect="1" noChangeArrowheads="1" noTextEdit="1"/>
          </p:cNvSpPr>
          <p:nvPr>
            <p:ph type="sldImg"/>
          </p:nvPr>
        </p:nvSpPr>
        <p:spPr>
          <a:ln/>
        </p:spPr>
      </p:sp>
      <p:sp>
        <p:nvSpPr>
          <p:cNvPr id="33798" name="Rectangle 3"/>
          <p:cNvSpPr>
            <a:spLocks noGrp="1" noChangeArrowheads="1"/>
          </p:cNvSpPr>
          <p:nvPr>
            <p:ph type="body" idx="1"/>
          </p:nvPr>
        </p:nvSpPr>
        <p:spPr>
          <a:noFill/>
        </p:spPr>
        <p:txBody>
          <a:bodyPr/>
          <a:lstStyle/>
          <a:p>
            <a:r>
              <a:rPr lang="en-US" sz="1000" b="1" dirty="0" smtClean="0"/>
              <a:t>Sandra Odell reported that these are the greatest perceived needs of interns. The following slides address how cooperating teachers can support interns in these different areas of need.</a:t>
            </a:r>
          </a:p>
          <a:p>
            <a:endParaRPr lang="en-US" sz="1000" b="1" dirty="0" smtClean="0"/>
          </a:p>
          <a:p>
            <a:r>
              <a:rPr lang="en-US" sz="1000" b="1" dirty="0" smtClean="0"/>
              <a:t>Research confirms that when mentor support is in place, the focus for the student teacher changes from discipline to instruction. And remember that if the student teacher says it’s a need, it’s a need whether the mentor thinks so or not. Also, the mentor may see needs that the student teacher is not yet developmentally ready to address.</a:t>
            </a:r>
          </a:p>
          <a:p>
            <a:endParaRPr lang="en-US" sz="1000" b="1" dirty="0" smtClean="0"/>
          </a:p>
          <a:p>
            <a:r>
              <a:rPr lang="en-US" sz="1000" dirty="0" smtClean="0"/>
              <a:t>Source: Odell, S. J. 1986. Induction support of new teachers: A functional approach. </a:t>
            </a:r>
            <a:r>
              <a:rPr lang="en-US" sz="1000" i="1" dirty="0" smtClean="0"/>
              <a:t>Journal of Teacher Education </a:t>
            </a:r>
            <a:r>
              <a:rPr lang="en-US" sz="1000" dirty="0" smtClean="0"/>
              <a:t>37 (1):26-29.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dt" sz="quarter" idx="1"/>
          </p:nvPr>
        </p:nvSpPr>
        <p:spPr>
          <a:noFill/>
          <a:ln>
            <a:miter lim="800000"/>
            <a:headEnd/>
            <a:tailEnd/>
          </a:ln>
        </p:spPr>
        <p:txBody>
          <a:bodyPr/>
          <a:lstStyle/>
          <a:p>
            <a:fld id="{87085C41-B6DC-4B2B-BF1A-C16958139331}" type="slidenum">
              <a:rPr lang="en-US" smtClean="0"/>
              <a:pPr/>
              <a:t>14</a:t>
            </a:fld>
            <a:endParaRPr lang="en-US" smtClean="0"/>
          </a:p>
        </p:txBody>
      </p:sp>
      <p:sp>
        <p:nvSpPr>
          <p:cNvPr id="34819"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34820"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34821" name="Rectangle 2"/>
          <p:cNvSpPr>
            <a:spLocks noGrp="1" noRot="1" noChangeAspect="1" noChangeArrowheads="1" noTextEdit="1"/>
          </p:cNvSpPr>
          <p:nvPr>
            <p:ph type="sldImg"/>
          </p:nvPr>
        </p:nvSpPr>
        <p:spPr>
          <a:ln/>
        </p:spPr>
      </p:sp>
      <p:sp>
        <p:nvSpPr>
          <p:cNvPr id="34822" name="Rectangle 3"/>
          <p:cNvSpPr>
            <a:spLocks noGrp="1" noChangeArrowheads="1"/>
          </p:cNvSpPr>
          <p:nvPr>
            <p:ph type="body" idx="1"/>
          </p:nvPr>
        </p:nvSpPr>
        <p:spPr>
          <a:noFill/>
        </p:spPr>
        <p:txBody>
          <a:bodyPr/>
          <a:lstStyle/>
          <a:p>
            <a:pPr>
              <a:tabLst>
                <a:tab pos="628650" algn="l"/>
              </a:tabLst>
            </a:pPr>
            <a:endParaRPr lang="en-US" sz="1000" b="1" dirty="0" smtClean="0"/>
          </a:p>
          <a:p>
            <a:pPr>
              <a:tabLst>
                <a:tab pos="628650" algn="l"/>
              </a:tabLst>
            </a:pPr>
            <a:r>
              <a:rPr lang="en-US" sz="1000" b="1" dirty="0" smtClean="0"/>
              <a:t>Cooperating teachers  and interns participate in activities that help interns to reflect upon their classroom instruction. Mentors can help by:</a:t>
            </a:r>
          </a:p>
          <a:p>
            <a:pPr lvl="1">
              <a:buFontTx/>
              <a:buChar char="•"/>
              <a:tabLst>
                <a:tab pos="628650" algn="l"/>
              </a:tabLst>
            </a:pPr>
            <a:r>
              <a:rPr lang="en-US" sz="1000" b="1" dirty="0" smtClean="0"/>
              <a:t>	Assisting in planning lessons,</a:t>
            </a:r>
          </a:p>
          <a:p>
            <a:pPr lvl="1">
              <a:buFontTx/>
              <a:buChar char="•"/>
              <a:tabLst>
                <a:tab pos="628650" algn="l"/>
              </a:tabLst>
            </a:pPr>
            <a:r>
              <a:rPr lang="en-US" sz="1000" b="1" dirty="0" smtClean="0"/>
              <a:t>	Conducting classroom observations and data collection,</a:t>
            </a:r>
          </a:p>
          <a:p>
            <a:pPr lvl="1">
              <a:buFontTx/>
              <a:buChar char="•"/>
              <a:tabLst>
                <a:tab pos="628650" algn="l"/>
              </a:tabLst>
            </a:pPr>
            <a:r>
              <a:rPr lang="en-US" sz="1000" b="1" dirty="0" smtClean="0"/>
              <a:t>	Modeling instructional practices,</a:t>
            </a:r>
          </a:p>
          <a:p>
            <a:pPr lvl="1">
              <a:buFontTx/>
              <a:buChar char="•"/>
              <a:tabLst>
                <a:tab pos="628650" algn="l"/>
              </a:tabLst>
            </a:pPr>
            <a:r>
              <a:rPr lang="en-US" sz="1000" b="1" dirty="0" smtClean="0"/>
              <a:t>	Team teaching, and</a:t>
            </a:r>
          </a:p>
          <a:p>
            <a:pPr lvl="1">
              <a:buFontTx/>
              <a:buChar char="•"/>
              <a:tabLst>
                <a:tab pos="628650" algn="l"/>
              </a:tabLst>
            </a:pPr>
            <a:r>
              <a:rPr lang="en-US" sz="1000" b="1" dirty="0" smtClean="0"/>
              <a:t>	Conducting reflective conversations.</a:t>
            </a:r>
          </a:p>
          <a:p>
            <a:pPr lvl="1">
              <a:tabLst>
                <a:tab pos="628650" algn="l"/>
              </a:tabLst>
            </a:pPr>
            <a:endParaRPr lang="en-US" sz="1000" b="1" dirty="0" smtClean="0"/>
          </a:p>
          <a:p>
            <a:pPr>
              <a:tabLst>
                <a:tab pos="628650" algn="l"/>
              </a:tabLst>
            </a:pPr>
            <a:r>
              <a:rPr lang="en-US" sz="1000" b="1" dirty="0" smtClean="0"/>
              <a:t>Additionally, student  teachers develop reflective practices through activities such as journals and teaching logs.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a:ln>
            <a:miter lim="800000"/>
            <a:headEnd/>
            <a:tailEnd/>
          </a:ln>
        </p:spPr>
        <p:txBody>
          <a:bodyPr/>
          <a:lstStyle/>
          <a:p>
            <a:fld id="{01D68895-5C77-42D5-97E6-07FC3C14AEDA}" type="slidenum">
              <a:rPr lang="en-US" smtClean="0"/>
              <a:pPr/>
              <a:t>15</a:t>
            </a:fld>
            <a:endParaRPr lang="en-US" smtClean="0"/>
          </a:p>
        </p:txBody>
      </p:sp>
      <p:sp>
        <p:nvSpPr>
          <p:cNvPr id="35843"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35844"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35845" name="Rectangle 2"/>
          <p:cNvSpPr>
            <a:spLocks noGrp="1" noRot="1" noChangeAspect="1" noChangeArrowheads="1" noTextEdit="1"/>
          </p:cNvSpPr>
          <p:nvPr>
            <p:ph type="sldImg"/>
          </p:nvPr>
        </p:nvSpPr>
        <p:spPr>
          <a:ln/>
        </p:spPr>
      </p:sp>
      <p:sp>
        <p:nvSpPr>
          <p:cNvPr id="35846" name="Rectangle 3"/>
          <p:cNvSpPr>
            <a:spLocks noGrp="1" noChangeArrowheads="1"/>
          </p:cNvSpPr>
          <p:nvPr>
            <p:ph type="body" idx="1"/>
          </p:nvPr>
        </p:nvSpPr>
        <p:spPr>
          <a:noFill/>
        </p:spPr>
        <p:txBody>
          <a:bodyPr/>
          <a:lstStyle/>
          <a:p>
            <a:pPr>
              <a:tabLst>
                <a:tab pos="628650" algn="l"/>
              </a:tabLst>
            </a:pPr>
            <a:r>
              <a:rPr lang="en-US" sz="1000" b="1" dirty="0" smtClean="0"/>
              <a:t>While providing emotional support is not be the cooperating teacher’s main role, it is important to offer interns personal support through empathic listening and by sharing experiences. </a:t>
            </a:r>
          </a:p>
          <a:p>
            <a:pPr>
              <a:tabLst>
                <a:tab pos="628650" algn="l"/>
              </a:tabLst>
            </a:pPr>
            <a:endParaRPr lang="en-US" sz="1000" b="1" dirty="0" smtClean="0"/>
          </a:p>
          <a:p>
            <a:pPr>
              <a:tabLst>
                <a:tab pos="628650" algn="l"/>
              </a:tabLst>
            </a:pPr>
            <a:endParaRPr lang="en-US" sz="1000" b="1" dirty="0" smtClean="0"/>
          </a:p>
          <a:p>
            <a:pPr marL="628650" lvl="1" indent="-171450">
              <a:buFontTx/>
              <a:buChar char="•"/>
              <a:tabLst>
                <a:tab pos="628650" algn="l"/>
              </a:tabLst>
            </a:pPr>
            <a:r>
              <a:rPr lang="en-US" sz="1000" b="1" dirty="0" smtClean="0"/>
              <a:t>Share how you balance being a good teacher and also having a life outside the classroom;</a:t>
            </a:r>
          </a:p>
          <a:p>
            <a:pPr marL="628650" lvl="1" indent="-171450">
              <a:buFontTx/>
              <a:buChar char="•"/>
              <a:tabLst>
                <a:tab pos="628650" algn="l"/>
              </a:tabLst>
            </a:pPr>
            <a:r>
              <a:rPr lang="en-US" sz="1000" b="1" dirty="0" smtClean="0"/>
              <a:t>Share your view of your role as a mentor; </a:t>
            </a:r>
          </a:p>
          <a:p>
            <a:pPr marL="628650" lvl="1" indent="-171450">
              <a:buFontTx/>
              <a:buChar char="•"/>
              <a:tabLst>
                <a:tab pos="628650" algn="l"/>
              </a:tabLst>
            </a:pPr>
            <a:r>
              <a:rPr lang="en-US" sz="1000" b="1" dirty="0" smtClean="0"/>
              <a:t>Be available to listen to concerns and respond accordingly;</a:t>
            </a:r>
          </a:p>
          <a:p>
            <a:pPr marL="628650" lvl="1" indent="-171450">
              <a:buFontTx/>
              <a:buChar char="•"/>
              <a:tabLst>
                <a:tab pos="628650" algn="l"/>
              </a:tabLst>
            </a:pPr>
            <a:r>
              <a:rPr lang="en-US" sz="1000" b="1" dirty="0" smtClean="0"/>
              <a:t>Recognize the student teacher as a near-future peer who has valuable ideas and activities to contribute;</a:t>
            </a:r>
          </a:p>
          <a:p>
            <a:pPr marL="628650" lvl="1" indent="-171450">
              <a:buFontTx/>
              <a:buChar char="•"/>
              <a:tabLst>
                <a:tab pos="628650" algn="l"/>
              </a:tabLst>
            </a:pPr>
            <a:r>
              <a:rPr lang="en-US" sz="1000" b="1" dirty="0" smtClean="0"/>
              <a:t>Remind the student teacher that making mistakes is natural and that mistakes are part of the learning process;</a:t>
            </a:r>
          </a:p>
          <a:p>
            <a:pPr marL="628650" lvl="1" indent="-171450">
              <a:buFontTx/>
              <a:buChar char="•"/>
              <a:tabLst>
                <a:tab pos="628650" algn="l"/>
              </a:tabLst>
            </a:pPr>
            <a:r>
              <a:rPr lang="en-US" sz="1000" b="1" dirty="0" smtClean="0"/>
              <a:t>Designate weekly meetings to vent, share, update, and provide positive feedback.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a:noFill/>
          <a:ln>
            <a:miter lim="800000"/>
            <a:headEnd/>
            <a:tailEnd/>
          </a:ln>
        </p:spPr>
        <p:txBody>
          <a:bodyPr/>
          <a:lstStyle/>
          <a:p>
            <a:fld id="{268EFEA3-B07C-48A0-9F5D-3B24B65EA6A2}" type="slidenum">
              <a:rPr lang="en-US" smtClean="0"/>
              <a:pPr/>
              <a:t>16</a:t>
            </a:fld>
            <a:endParaRPr lang="en-US" smtClean="0"/>
          </a:p>
        </p:txBody>
      </p:sp>
      <p:sp>
        <p:nvSpPr>
          <p:cNvPr id="36867"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36868"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p:spPr>
        <p:txBody>
          <a:bodyPr/>
          <a:lstStyle/>
          <a:p>
            <a:pPr>
              <a:tabLst>
                <a:tab pos="628650" algn="l"/>
              </a:tabLst>
            </a:pPr>
            <a:r>
              <a:rPr lang="en-US" sz="1000" b="1" dirty="0" smtClean="0"/>
              <a:t>Mentors share procedures on how to collect, disseminate, and locate resources with interns. </a:t>
            </a:r>
          </a:p>
          <a:p>
            <a:pPr>
              <a:tabLst>
                <a:tab pos="628650" algn="l"/>
              </a:tabLst>
            </a:pPr>
            <a:endParaRPr lang="en-US" sz="1000" b="1" dirty="0" smtClean="0"/>
          </a:p>
          <a:p>
            <a:pPr>
              <a:tabLst>
                <a:tab pos="628650" algn="l"/>
              </a:tabLst>
            </a:pPr>
            <a:r>
              <a:rPr lang="en-US" sz="1000" b="1" dirty="0" smtClean="0"/>
              <a:t>Cooperating teachers:</a:t>
            </a:r>
          </a:p>
          <a:p>
            <a:pPr marL="628650" lvl="1" indent="-171450">
              <a:buFontTx/>
              <a:buChar char="•"/>
              <a:tabLst>
                <a:tab pos="628650" algn="l"/>
              </a:tabLst>
            </a:pPr>
            <a:r>
              <a:rPr lang="en-US" sz="1000" b="1" dirty="0" smtClean="0"/>
              <a:t>Acquaint interns with the school building—its rooms, equipment, and grounds;</a:t>
            </a:r>
          </a:p>
          <a:p>
            <a:pPr marL="628650" lvl="1" indent="-171450">
              <a:buFontTx/>
              <a:buChar char="•"/>
              <a:tabLst>
                <a:tab pos="628650" algn="l"/>
              </a:tabLst>
            </a:pPr>
            <a:r>
              <a:rPr lang="en-US" sz="1000" b="1" dirty="0" smtClean="0"/>
              <a:t>Provide information regarding special services, such as resource teachers, the nurse, and counselors;</a:t>
            </a:r>
          </a:p>
          <a:p>
            <a:pPr marL="628650" lvl="1" indent="-171450">
              <a:buFontTx/>
              <a:buChar char="•"/>
              <a:tabLst>
                <a:tab pos="628650" algn="l"/>
              </a:tabLst>
            </a:pPr>
            <a:r>
              <a:rPr lang="en-US" sz="1000" b="1" dirty="0" smtClean="0"/>
              <a:t>Provide information about materials and resources that are available for classroom use;</a:t>
            </a:r>
          </a:p>
          <a:p>
            <a:pPr marL="628650" lvl="1" indent="-171450">
              <a:buFontTx/>
              <a:buChar char="•"/>
              <a:tabLst>
                <a:tab pos="628650" algn="l"/>
              </a:tabLst>
            </a:pPr>
            <a:r>
              <a:rPr lang="en-US" sz="1000" b="1" dirty="0" smtClean="0"/>
              <a:t>Explain the chain of command; and</a:t>
            </a:r>
          </a:p>
          <a:p>
            <a:pPr marL="628650" lvl="1" indent="-171450">
              <a:buFontTx/>
              <a:buChar char="•"/>
              <a:tabLst>
                <a:tab pos="628650" algn="l"/>
              </a:tabLst>
            </a:pPr>
            <a:r>
              <a:rPr lang="en-US" sz="1000" b="1" dirty="0" smtClean="0"/>
              <a:t>Explain record-keeping procedures for student records.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noFill/>
          <a:ln>
            <a:miter lim="800000"/>
            <a:headEnd/>
            <a:tailEnd/>
          </a:ln>
        </p:spPr>
        <p:txBody>
          <a:bodyPr/>
          <a:lstStyle/>
          <a:p>
            <a:fld id="{646B2F4B-3D5E-4FA0-9A2E-760A0DC3B031}" type="slidenum">
              <a:rPr lang="en-US" smtClean="0"/>
              <a:pPr/>
              <a:t>17</a:t>
            </a:fld>
            <a:endParaRPr lang="en-US" smtClean="0"/>
          </a:p>
        </p:txBody>
      </p:sp>
      <p:sp>
        <p:nvSpPr>
          <p:cNvPr id="37891"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37892"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37893" name="Rectangle 2"/>
          <p:cNvSpPr>
            <a:spLocks noGrp="1" noRot="1" noChangeAspect="1" noChangeArrowheads="1" noTextEdit="1"/>
          </p:cNvSpPr>
          <p:nvPr>
            <p:ph type="sldImg"/>
          </p:nvPr>
        </p:nvSpPr>
        <p:spPr>
          <a:ln/>
        </p:spPr>
      </p:sp>
      <p:sp>
        <p:nvSpPr>
          <p:cNvPr id="37894" name="Rectangle 3"/>
          <p:cNvSpPr>
            <a:spLocks noGrp="1" noChangeArrowheads="1"/>
          </p:cNvSpPr>
          <p:nvPr>
            <p:ph type="body" idx="1"/>
          </p:nvPr>
        </p:nvSpPr>
        <p:spPr>
          <a:noFill/>
        </p:spPr>
        <p:txBody>
          <a:bodyPr/>
          <a:lstStyle/>
          <a:p>
            <a:r>
              <a:rPr lang="en-US" sz="1000" b="1" dirty="0" smtClean="0"/>
              <a:t>Time is one of the most valuable resources for all of us. This is especially true for interns who are doing many of these things for the first time. While these activities have become routine for veteran teachers, they are not yet routine for beginners. Mentors may share and model time management strategies with interns by helping them prioritize paperwork and involve students in daily classroom responsibilities.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a:noFill/>
          <a:ln>
            <a:miter lim="800000"/>
            <a:headEnd/>
            <a:tailEnd/>
          </a:ln>
        </p:spPr>
        <p:txBody>
          <a:bodyPr/>
          <a:lstStyle/>
          <a:p>
            <a:fld id="{35A62EF8-BD85-4AB6-9948-0E27C7B8F0FE}" type="slidenum">
              <a:rPr lang="en-US" smtClean="0"/>
              <a:pPr/>
              <a:t>18</a:t>
            </a:fld>
            <a:endParaRPr lang="en-US" smtClean="0"/>
          </a:p>
        </p:txBody>
      </p:sp>
      <p:sp>
        <p:nvSpPr>
          <p:cNvPr id="38915"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38916"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noFill/>
        </p:spPr>
        <p:txBody>
          <a:bodyPr/>
          <a:lstStyle/>
          <a:p>
            <a:pPr>
              <a:tabLst>
                <a:tab pos="628650" algn="l"/>
              </a:tabLst>
            </a:pPr>
            <a:r>
              <a:rPr lang="en-US" sz="1000" b="1" dirty="0" smtClean="0"/>
              <a:t>Cooperating teachers also provide procedural support to interns about routines and guidelines at the school and district level. </a:t>
            </a:r>
          </a:p>
          <a:p>
            <a:pPr>
              <a:tabLst>
                <a:tab pos="628650" algn="l"/>
              </a:tabLst>
            </a:pPr>
            <a:endParaRPr lang="en-US" sz="1000" b="1" dirty="0" smtClean="0"/>
          </a:p>
          <a:p>
            <a:pPr>
              <a:tabLst>
                <a:tab pos="628650" algn="l"/>
              </a:tabLst>
            </a:pPr>
            <a:r>
              <a:rPr lang="en-US" sz="1000" b="1" dirty="0" smtClean="0"/>
              <a:t>Cooperating teachers:</a:t>
            </a:r>
          </a:p>
          <a:p>
            <a:pPr marL="628650" lvl="1" indent="-171450">
              <a:buFontTx/>
              <a:buChar char="•"/>
              <a:tabLst>
                <a:tab pos="628650" algn="l"/>
              </a:tabLst>
            </a:pPr>
            <a:r>
              <a:rPr lang="en-US" sz="1000" b="1" dirty="0" smtClean="0"/>
              <a:t>Review school and/or district handbooks with the student teacher;</a:t>
            </a:r>
          </a:p>
          <a:p>
            <a:pPr marL="628650" lvl="1" indent="-171450">
              <a:buFontTx/>
              <a:buChar char="•"/>
              <a:tabLst>
                <a:tab pos="628650" algn="l"/>
              </a:tabLst>
            </a:pPr>
            <a:r>
              <a:rPr lang="en-US" sz="1000" b="1" dirty="0" smtClean="0"/>
              <a:t>Explain teachers’ hours and attendance requirements;</a:t>
            </a:r>
          </a:p>
          <a:p>
            <a:pPr marL="628650" lvl="1" indent="-171450">
              <a:buFontTx/>
              <a:buChar char="•"/>
              <a:tabLst>
                <a:tab pos="628650" algn="l"/>
              </a:tabLst>
            </a:pPr>
            <a:r>
              <a:rPr lang="en-US" sz="1000" b="1" dirty="0" smtClean="0"/>
              <a:t>Explain the process for acquiring funds for supplies and materials;</a:t>
            </a:r>
          </a:p>
          <a:p>
            <a:pPr marL="628650" lvl="1" indent="-171450">
              <a:buFontTx/>
              <a:buChar char="•"/>
              <a:tabLst>
                <a:tab pos="628650" algn="l"/>
              </a:tabLst>
            </a:pPr>
            <a:r>
              <a:rPr lang="en-US" sz="1000" b="1" dirty="0" smtClean="0"/>
              <a:t>Review library procedures for checking out books and equipment;</a:t>
            </a:r>
          </a:p>
          <a:p>
            <a:pPr marL="628650" lvl="1" indent="-171450">
              <a:buFontTx/>
              <a:buChar char="•"/>
              <a:tabLst>
                <a:tab pos="628650" algn="l"/>
              </a:tabLst>
            </a:pPr>
            <a:r>
              <a:rPr lang="en-US" sz="1000" b="1" dirty="0" smtClean="0"/>
              <a:t>Explain the process for scheduling class time in the library and computer lab;</a:t>
            </a:r>
          </a:p>
          <a:p>
            <a:pPr marL="628650" lvl="1" indent="-171450">
              <a:buFontTx/>
              <a:buChar char="•"/>
              <a:tabLst>
                <a:tab pos="628650" algn="l"/>
              </a:tabLst>
            </a:pPr>
            <a:r>
              <a:rPr lang="en-US" sz="1000" b="1" dirty="0" smtClean="0"/>
              <a:t>Review the schedule for grade-level and faculty meetings;</a:t>
            </a:r>
          </a:p>
          <a:p>
            <a:pPr marL="628650" lvl="1" indent="-171450">
              <a:buFontTx/>
              <a:buChar char="•"/>
              <a:tabLst>
                <a:tab pos="628650" algn="l"/>
              </a:tabLst>
            </a:pPr>
            <a:r>
              <a:rPr lang="en-US" sz="1000" b="1" dirty="0" smtClean="0"/>
              <a:t>Describe any special school activities and rules that may not be clearly stated.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noFill/>
          <a:ln>
            <a:miter lim="800000"/>
            <a:headEnd/>
            <a:tailEnd/>
          </a:ln>
        </p:spPr>
        <p:txBody>
          <a:bodyPr/>
          <a:lstStyle/>
          <a:p>
            <a:fld id="{24EB0BEA-23CF-44C4-873C-C9B07DC39DAA}" type="slidenum">
              <a:rPr lang="en-US" smtClean="0"/>
              <a:pPr/>
              <a:t>19</a:t>
            </a:fld>
            <a:endParaRPr lang="en-US" smtClean="0"/>
          </a:p>
        </p:txBody>
      </p:sp>
      <p:sp>
        <p:nvSpPr>
          <p:cNvPr id="39939"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39940"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39941" name="Rectangle 2"/>
          <p:cNvSpPr>
            <a:spLocks noGrp="1" noRot="1" noChangeAspect="1" noChangeArrowheads="1" noTextEdit="1"/>
          </p:cNvSpPr>
          <p:nvPr>
            <p:ph type="sldImg"/>
          </p:nvPr>
        </p:nvSpPr>
        <p:spPr>
          <a:ln/>
        </p:spPr>
      </p:sp>
      <p:sp>
        <p:nvSpPr>
          <p:cNvPr id="39942" name="Rectangle 3"/>
          <p:cNvSpPr>
            <a:spLocks noGrp="1" noChangeArrowheads="1"/>
          </p:cNvSpPr>
          <p:nvPr>
            <p:ph type="body" idx="1"/>
          </p:nvPr>
        </p:nvSpPr>
        <p:spPr>
          <a:noFill/>
        </p:spPr>
        <p:txBody>
          <a:bodyPr/>
          <a:lstStyle/>
          <a:p>
            <a:pPr>
              <a:tabLst>
                <a:tab pos="628650" algn="l"/>
              </a:tabLst>
            </a:pPr>
            <a:r>
              <a:rPr lang="en-US" sz="1000" b="1" smtClean="0"/>
              <a:t>Cooperating teachers  give student  teachers advice on how to manage and organize the school day. </a:t>
            </a:r>
          </a:p>
          <a:p>
            <a:pPr>
              <a:tabLst>
                <a:tab pos="628650" algn="l"/>
              </a:tabLst>
            </a:pPr>
            <a:endParaRPr lang="en-US" sz="1000" b="1" smtClean="0"/>
          </a:p>
          <a:p>
            <a:pPr>
              <a:tabLst>
                <a:tab pos="628650" algn="l"/>
              </a:tabLst>
            </a:pPr>
            <a:r>
              <a:rPr lang="en-US" sz="1000" b="1" smtClean="0"/>
              <a:t>Cooperating teachers:</a:t>
            </a:r>
          </a:p>
          <a:p>
            <a:pPr marL="628650" lvl="1" indent="-171450">
              <a:buFontTx/>
              <a:buChar char="•"/>
              <a:tabLst>
                <a:tab pos="628650" algn="l"/>
              </a:tabLst>
            </a:pPr>
            <a:r>
              <a:rPr lang="en-US" sz="1000" b="1" smtClean="0"/>
              <a:t>Discuss when students arrive at school;</a:t>
            </a:r>
          </a:p>
          <a:p>
            <a:pPr marL="628650" lvl="1" indent="-171450">
              <a:buFontTx/>
              <a:buChar char="•"/>
              <a:tabLst>
                <a:tab pos="628650" algn="l"/>
              </a:tabLst>
            </a:pPr>
            <a:r>
              <a:rPr lang="en-US" sz="1000" b="1" smtClean="0"/>
              <a:t>Explain the bell schedule;</a:t>
            </a:r>
          </a:p>
          <a:p>
            <a:pPr marL="628650" lvl="1" indent="-171450">
              <a:buFontTx/>
              <a:buChar char="•"/>
              <a:tabLst>
                <a:tab pos="628650" algn="l"/>
              </a:tabLst>
            </a:pPr>
            <a:r>
              <a:rPr lang="en-US" sz="1000" b="1" smtClean="0"/>
              <a:t>Explain class seating and room arrangement;</a:t>
            </a:r>
          </a:p>
          <a:p>
            <a:pPr marL="628650" lvl="1" indent="-171450">
              <a:buFontTx/>
              <a:buChar char="•"/>
              <a:tabLst>
                <a:tab pos="628650" algn="l"/>
              </a:tabLst>
            </a:pPr>
            <a:r>
              <a:rPr lang="en-US" sz="1000" b="1" smtClean="0"/>
              <a:t>Help organize the initial teaching experiences of the student teacher;</a:t>
            </a:r>
          </a:p>
          <a:p>
            <a:pPr marL="628650" lvl="1" indent="-171450">
              <a:buFontTx/>
              <a:buChar char="•"/>
              <a:tabLst>
                <a:tab pos="628650" algn="l"/>
              </a:tabLst>
            </a:pPr>
            <a:r>
              <a:rPr lang="en-US" sz="1000" b="1" smtClean="0"/>
              <a:t>Offer assistance for organizing materials; and</a:t>
            </a:r>
          </a:p>
          <a:p>
            <a:pPr marL="628650" lvl="1" indent="-171450">
              <a:buFontTx/>
              <a:buChar char="•"/>
              <a:tabLst>
                <a:tab pos="628650" algn="l"/>
              </a:tabLst>
            </a:pPr>
            <a:r>
              <a:rPr lang="en-US" sz="1000" b="1" smtClean="0"/>
              <a:t>Explain the system for taking attendance, grading, and establishing routines.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a:miter lim="800000"/>
            <a:headEnd/>
            <a:tailEnd/>
          </a:ln>
        </p:spPr>
        <p:txBody>
          <a:bodyPr/>
          <a:lstStyle/>
          <a:p>
            <a:fld id="{17470B8F-67B1-461B-A3E5-563AEEA7EEBE}" type="slidenum">
              <a:rPr lang="en-US" smtClean="0"/>
              <a:pPr/>
              <a:t>2</a:t>
            </a:fld>
            <a:endParaRPr lang="en-US" smtClean="0"/>
          </a:p>
        </p:txBody>
      </p:sp>
      <p:sp>
        <p:nvSpPr>
          <p:cNvPr id="28675"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28676"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28677" name="Rectangle 2"/>
          <p:cNvSpPr>
            <a:spLocks noGrp="1" noRot="1" noChangeAspect="1" noChangeArrowheads="1" noTextEdit="1"/>
          </p:cNvSpPr>
          <p:nvPr>
            <p:ph type="sldImg"/>
          </p:nvPr>
        </p:nvSpPr>
        <p:spPr>
          <a:ln/>
        </p:spPr>
      </p:sp>
      <p:sp>
        <p:nvSpPr>
          <p:cNvPr id="28678" name="Rectangle 3"/>
          <p:cNvSpPr>
            <a:spLocks noGrp="1" noChangeArrowheads="1"/>
          </p:cNvSpPr>
          <p:nvPr>
            <p:ph type="body" idx="1"/>
          </p:nvPr>
        </p:nvSpPr>
        <p:spPr>
          <a:noFill/>
        </p:spPr>
        <p:txBody>
          <a:bodyPr/>
          <a:lstStyle/>
          <a:p>
            <a:r>
              <a:rPr lang="en-US" sz="1000" b="1" dirty="0" smtClean="0"/>
              <a:t>It is important for mentors and interns to understand how to deal with the stresses interns encounter during the year. As mentors and interns get to know each other, a strong working relationship evolves. They begin to trust each other and know how each contributes to the relationship. The mentoring relationship develops to meet the needs of the student teacher so that he/she has a successful initial teaching experience. As mentors listen for and look for clues to the current needs of interns, they are better able to provide exactly what the student teacher needs at any given time to be more successful with students. On the other hand, interns develop realistic expectations of their mentors and know better what they need in order to enhance student success.</a:t>
            </a:r>
            <a:endParaRPr lang="en-US" sz="1000" i="1"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1"/>
          </p:nvPr>
        </p:nvSpPr>
        <p:spPr>
          <a:noFill/>
          <a:ln>
            <a:miter lim="800000"/>
            <a:headEnd/>
            <a:tailEnd/>
          </a:ln>
        </p:spPr>
        <p:txBody>
          <a:bodyPr/>
          <a:lstStyle/>
          <a:p>
            <a:fld id="{7390F7A8-E2C7-4586-9863-B2C779AC27FF}" type="slidenum">
              <a:rPr lang="en-US" smtClean="0"/>
              <a:pPr/>
              <a:t>20</a:t>
            </a:fld>
            <a:endParaRPr lang="en-US" smtClean="0"/>
          </a:p>
        </p:txBody>
      </p:sp>
      <p:sp>
        <p:nvSpPr>
          <p:cNvPr id="40963"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40964"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40965" name="Rectangle 2"/>
          <p:cNvSpPr>
            <a:spLocks noGrp="1" noRot="1" noChangeAspect="1" noChangeArrowheads="1" noTextEdit="1"/>
          </p:cNvSpPr>
          <p:nvPr>
            <p:ph type="sldImg"/>
          </p:nvPr>
        </p:nvSpPr>
        <p:spPr>
          <a:ln/>
        </p:spPr>
      </p:sp>
      <p:sp>
        <p:nvSpPr>
          <p:cNvPr id="40966" name="Rectangle 3"/>
          <p:cNvSpPr>
            <a:spLocks noGrp="1" noChangeArrowheads="1"/>
          </p:cNvSpPr>
          <p:nvPr>
            <p:ph type="body" idx="1"/>
          </p:nvPr>
        </p:nvSpPr>
        <p:spPr>
          <a:noFill/>
        </p:spPr>
        <p:txBody>
          <a:bodyPr/>
          <a:lstStyle/>
          <a:p>
            <a:r>
              <a:rPr lang="en-US" sz="1000" b="1" smtClean="0"/>
              <a:t>Cooperating teachers  help student  teachers with ideas related to conferencing or working with families/caregivers.  Start by giving examples of introductory letters to families/caregivers that might include information about the grading system, necessary school supplies, and special dates and events. Explain the school and district policies about when to contact families/caregivers. For instance, your school might require family/caregiver contact if a child is doing poorly in a class, if homework is late, or if there are discipline problems. In addition, teachers might want to phone families/caregivers if a student is doing well. Further, the cooperating teacher should share methods for documenting contact and explain formal progress reporting and procedures.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a:noFill/>
          <a:ln>
            <a:miter lim="800000"/>
            <a:headEnd/>
            <a:tailEnd/>
          </a:ln>
        </p:spPr>
        <p:txBody>
          <a:bodyPr/>
          <a:lstStyle/>
          <a:p>
            <a:fld id="{D44F9DB9-1EC7-49EA-B943-EE8F59D9F3A0}" type="slidenum">
              <a:rPr lang="en-US" smtClean="0"/>
              <a:pPr/>
              <a:t>21</a:t>
            </a:fld>
            <a:endParaRPr lang="en-US" smtClean="0"/>
          </a:p>
        </p:txBody>
      </p:sp>
      <p:sp>
        <p:nvSpPr>
          <p:cNvPr id="41987"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41988"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p:spPr>
        <p:txBody>
          <a:bodyPr/>
          <a:lstStyle/>
          <a:p>
            <a:r>
              <a:rPr lang="en-US" sz="1000" b="1" dirty="0" smtClean="0"/>
              <a:t>interns need support with student discipline. Cooperating teachers are responsible for providing guidance and sharing ideas related to managing students.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a:ln>
            <a:miter lim="800000"/>
            <a:headEnd/>
            <a:tailEnd/>
          </a:ln>
        </p:spPr>
        <p:txBody>
          <a:bodyPr/>
          <a:lstStyle/>
          <a:p>
            <a:fld id="{2FD51118-3A28-44B9-8D8D-1DE46BAEECF9}" type="slidenum">
              <a:rPr lang="en-US" smtClean="0"/>
              <a:pPr/>
              <a:t>22</a:t>
            </a:fld>
            <a:endParaRPr lang="en-US" smtClean="0"/>
          </a:p>
        </p:txBody>
      </p:sp>
      <p:sp>
        <p:nvSpPr>
          <p:cNvPr id="43011"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43012"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noFill/>
        </p:spPr>
        <p:txBody>
          <a:bodyPr/>
          <a:lstStyle/>
          <a:p>
            <a:r>
              <a:rPr lang="en-US" sz="1000" b="1" smtClean="0"/>
              <a:t>Some needs of a student teacher can be anticipated, while others are addressed as the need arises.</a:t>
            </a:r>
          </a:p>
          <a:p>
            <a:endParaRPr lang="en-US" sz="1000" i="1"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a:ln>
            <a:miter lim="800000"/>
            <a:headEnd/>
            <a:tailEnd/>
          </a:ln>
        </p:spPr>
        <p:txBody>
          <a:bodyPr/>
          <a:lstStyle/>
          <a:p>
            <a:fld id="{0266EAD1-7392-4317-B279-497D923DBF99}" type="slidenum">
              <a:rPr lang="en-US" smtClean="0"/>
              <a:pPr/>
              <a:t>23</a:t>
            </a:fld>
            <a:endParaRPr lang="en-US" smtClean="0"/>
          </a:p>
        </p:txBody>
      </p:sp>
      <p:sp>
        <p:nvSpPr>
          <p:cNvPr id="44035"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44036"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p:spPr>
        <p:txBody>
          <a:bodyPr/>
          <a:lstStyle/>
          <a:p>
            <a:r>
              <a:rPr lang="en-US" sz="1000" b="1" dirty="0" smtClean="0"/>
              <a:t>interns receive structured guidance and support for a variety of reasons, including providing emotional support, providing resources and direction, suggesting effective teaching practices, having reflective conversations, and validating  the student  teachers’ efforts. Above all, we know that with effective support interns become successful and so do their students.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a:ln>
            <a:miter lim="800000"/>
            <a:headEnd/>
            <a:tailEnd/>
          </a:ln>
        </p:spPr>
        <p:txBody>
          <a:bodyPr/>
          <a:lstStyle/>
          <a:p>
            <a:fld id="{96AB678F-75B9-4ABF-A341-93344EE8234F}" type="slidenum">
              <a:rPr lang="en-US" smtClean="0"/>
              <a:pPr/>
              <a:t>24</a:t>
            </a:fld>
            <a:endParaRPr lang="en-US" smtClean="0"/>
          </a:p>
        </p:txBody>
      </p:sp>
      <p:sp>
        <p:nvSpPr>
          <p:cNvPr id="45059"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45060"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45061" name="Rectangle 2"/>
          <p:cNvSpPr>
            <a:spLocks noGrp="1" noRot="1" noChangeAspect="1" noChangeArrowheads="1" noTextEdit="1"/>
          </p:cNvSpPr>
          <p:nvPr>
            <p:ph type="sldImg"/>
          </p:nvPr>
        </p:nvSpPr>
        <p:spPr>
          <a:ln/>
        </p:spPr>
      </p:sp>
      <p:sp>
        <p:nvSpPr>
          <p:cNvPr id="45062" name="Rectangle 3"/>
          <p:cNvSpPr>
            <a:spLocks noGrp="1" noChangeArrowheads="1"/>
          </p:cNvSpPr>
          <p:nvPr>
            <p:ph type="body" idx="1"/>
          </p:nvPr>
        </p:nvSpPr>
        <p:spPr>
          <a:noFill/>
        </p:spPr>
        <p:txBody>
          <a:bodyPr/>
          <a:lstStyle/>
          <a:p>
            <a:r>
              <a:rPr lang="en-US" sz="1000" b="1" smtClean="0"/>
              <a:t>Take 5-7 minutes. Think back to your list of mentor qualities.  For each item think about concrete ways you can effectively implement a strong mentor-student teacher relationship.</a:t>
            </a:r>
            <a:endParaRPr lang="en-US" sz="1000" smtClean="0"/>
          </a:p>
          <a:p>
            <a:endParaRPr lang="en-US" sz="10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a:ln>
            <a:miter lim="800000"/>
            <a:headEnd/>
            <a:tailEnd/>
          </a:ln>
        </p:spPr>
        <p:txBody>
          <a:bodyPr/>
          <a:lstStyle/>
          <a:p>
            <a:fld id="{866E71E5-F7F7-4720-B06F-2B08A56D73DC}" type="slidenum">
              <a:rPr lang="en-US" smtClean="0"/>
              <a:pPr/>
              <a:t>25</a:t>
            </a:fld>
            <a:endParaRPr lang="en-US" smtClean="0"/>
          </a:p>
        </p:txBody>
      </p:sp>
      <p:sp>
        <p:nvSpPr>
          <p:cNvPr id="46083"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46084"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46085" name="Rectangle 2"/>
          <p:cNvSpPr>
            <a:spLocks noGrp="1" noRot="1" noChangeAspect="1" noChangeArrowheads="1" noTextEdit="1"/>
          </p:cNvSpPr>
          <p:nvPr>
            <p:ph type="sldImg"/>
          </p:nvPr>
        </p:nvSpPr>
        <p:spPr>
          <a:ln/>
        </p:spPr>
      </p:sp>
      <p:sp>
        <p:nvSpPr>
          <p:cNvPr id="46086" name="Rectangle 3"/>
          <p:cNvSpPr>
            <a:spLocks noGrp="1" noChangeArrowheads="1"/>
          </p:cNvSpPr>
          <p:nvPr>
            <p:ph type="body" idx="1"/>
          </p:nvPr>
        </p:nvSpPr>
        <p:spPr>
          <a:noFill/>
        </p:spPr>
        <p:txBody>
          <a:bodyPr/>
          <a:lstStyle/>
          <a:p>
            <a:r>
              <a:rPr lang="en-US" sz="1000" b="1" smtClean="0"/>
              <a:t>Stephen Covey refers to this quote and the importance of this statement. Mentoring is not about ME; rather, it is about what the student teacher needs and is ready for as the semester advances.</a:t>
            </a:r>
          </a:p>
          <a:p>
            <a:endParaRPr lang="en-US" sz="1000" b="1"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a:ln>
            <a:miter lim="800000"/>
            <a:headEnd/>
            <a:tailEnd/>
          </a:ln>
        </p:spPr>
        <p:txBody>
          <a:bodyPr/>
          <a:lstStyle/>
          <a:p>
            <a:fld id="{F67FDA42-DC4C-45B0-9C01-EBE75DED298E}" type="slidenum">
              <a:rPr lang="en-US" smtClean="0"/>
              <a:pPr/>
              <a:t>26</a:t>
            </a:fld>
            <a:endParaRPr lang="en-US" smtClean="0"/>
          </a:p>
        </p:txBody>
      </p:sp>
      <p:sp>
        <p:nvSpPr>
          <p:cNvPr id="47107"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47108"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47109" name="Rectangle 2"/>
          <p:cNvSpPr>
            <a:spLocks noGrp="1" noRot="1" noChangeAspect="1" noChangeArrowheads="1" noTextEdit="1"/>
          </p:cNvSpPr>
          <p:nvPr>
            <p:ph type="sldImg"/>
          </p:nvPr>
        </p:nvSpPr>
        <p:spPr>
          <a:ln/>
        </p:spPr>
      </p:sp>
      <p:sp>
        <p:nvSpPr>
          <p:cNvPr id="47110" name="Rectangle 3"/>
          <p:cNvSpPr>
            <a:spLocks noGrp="1" noChangeArrowheads="1"/>
          </p:cNvSpPr>
          <p:nvPr>
            <p:ph type="body" idx="1"/>
          </p:nvPr>
        </p:nvSpPr>
        <p:spPr>
          <a:noFill/>
        </p:spPr>
        <p:txBody>
          <a:bodyPr/>
          <a:lstStyle/>
          <a:p>
            <a:r>
              <a:rPr lang="en-US" sz="1000" b="1" smtClean="0"/>
              <a:t>Take a few minutes to reflect on this module. Write down three things you learned, two things you liked, and one thing you’ll do immediately.</a:t>
            </a:r>
            <a:endParaRPr lang="en-US" sz="1000" smtClean="0"/>
          </a:p>
          <a:p>
            <a:endParaRPr lang="en-US" sz="10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a:ln>
            <a:miter lim="800000"/>
            <a:headEnd/>
            <a:tailEnd/>
          </a:ln>
        </p:spPr>
        <p:txBody>
          <a:bodyPr/>
          <a:lstStyle/>
          <a:p>
            <a:fld id="{D6AC5E2F-EC93-4F89-AAC6-FBFE70EDF8F4}" type="slidenum">
              <a:rPr lang="en-US" smtClean="0"/>
              <a:pPr/>
              <a:t>27</a:t>
            </a:fld>
            <a:endParaRPr lang="en-US" smtClean="0"/>
          </a:p>
        </p:txBody>
      </p:sp>
      <p:sp>
        <p:nvSpPr>
          <p:cNvPr id="48131"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48132"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p:spPr>
        <p:txBody>
          <a:bodyPr/>
          <a:lstStyle/>
          <a:p>
            <a:r>
              <a:rPr lang="en-US" sz="1000" b="1" smtClean="0"/>
              <a:t>If you have any questions or concerns or want more information, contact Dr. Jan P. Seiter</a:t>
            </a:r>
            <a:endParaRPr lang="en-US" sz="1000" smtClean="0"/>
          </a:p>
          <a:p>
            <a:endParaRPr lang="en-US" sz="1000" b="1"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smtClean="0"/>
              <a:t>Please email </a:t>
            </a:r>
            <a:r>
              <a:rPr lang="en-US" smtClean="0">
                <a:hlinkClick r:id="rId3"/>
              </a:rPr>
              <a:t>pwillifo@hsutx.edu</a:t>
            </a:r>
            <a:r>
              <a:rPr lang="en-US" smtClean="0"/>
              <a:t> the following message:</a:t>
            </a:r>
          </a:p>
          <a:p>
            <a:r>
              <a:rPr lang="en-US" smtClean="0"/>
              <a:t>I ______________ have completed Mentor Training Modules (Phases, Coaching, Mentor) on _________ (today’s date) in preparation for serving as a cooperating teacher for a student teacher. I understand that this training does not qualify me for a voucher.</a:t>
            </a:r>
          </a:p>
          <a:p>
            <a:endParaRPr lang="en-US" smtClean="0"/>
          </a:p>
        </p:txBody>
      </p:sp>
      <p:sp>
        <p:nvSpPr>
          <p:cNvPr id="49156" name="Date Placeholder 3"/>
          <p:cNvSpPr>
            <a:spLocks noGrp="1"/>
          </p:cNvSpPr>
          <p:nvPr>
            <p:ph type="dt" sz="quarter" idx="1"/>
          </p:nvPr>
        </p:nvSpPr>
        <p:spPr>
          <a:noFill/>
          <a:ln>
            <a:miter lim="800000"/>
            <a:headEnd/>
            <a:tailEnd/>
          </a:ln>
        </p:spPr>
        <p:txBody>
          <a:bodyPr/>
          <a:lstStyle/>
          <a:p>
            <a:fld id="{1453014F-5869-4BFF-A553-29D7FA3C1A7D}" type="slidenum">
              <a:rPr lang="en-US" smtClean="0"/>
              <a:pPr/>
              <a:t>28</a:t>
            </a:fld>
            <a:endParaRPr lang="en-US" smtClean="0"/>
          </a:p>
        </p:txBody>
      </p:sp>
      <p:sp>
        <p:nvSpPr>
          <p:cNvPr id="49157" name="Footer Placeholder 4"/>
          <p:cNvSpPr>
            <a:spLocks noGrp="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49158" name="Slide Number Placeholder 5"/>
          <p:cNvSpPr>
            <a:spLocks noGrp="1"/>
          </p:cNvSpPr>
          <p:nvPr>
            <p:ph type="sldNum" sz="quarter" idx="5"/>
          </p:nvPr>
        </p:nvSpPr>
        <p:spPr>
          <a:noFill/>
          <a:ln>
            <a:miter lim="800000"/>
            <a:headEnd/>
            <a:tailEnd/>
          </a:ln>
        </p:spPr>
        <p:txBody>
          <a:bodyPr/>
          <a:lstStyle/>
          <a:p>
            <a:r>
              <a:rPr lang="en-US" smtClean="0"/>
              <a:t>January 2005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a:noFill/>
          <a:ln>
            <a:miter lim="800000"/>
            <a:headEnd/>
            <a:tailEnd/>
          </a:ln>
        </p:spPr>
        <p:txBody>
          <a:bodyPr/>
          <a:lstStyle/>
          <a:p>
            <a:fld id="{E2D8E9F0-A193-43A7-A686-A11280C79F40}" type="slidenum">
              <a:rPr lang="en-US" smtClean="0"/>
              <a:pPr/>
              <a:t>3</a:t>
            </a:fld>
            <a:endParaRPr lang="en-US" smtClean="0"/>
          </a:p>
        </p:txBody>
      </p:sp>
      <p:sp>
        <p:nvSpPr>
          <p:cNvPr id="29699"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29700"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29701" name="Rectangle 2"/>
          <p:cNvSpPr>
            <a:spLocks noGrp="1" noRot="1" noChangeAspect="1" noChangeArrowheads="1" noTextEdit="1"/>
          </p:cNvSpPr>
          <p:nvPr>
            <p:ph type="sldImg"/>
          </p:nvPr>
        </p:nvSpPr>
        <p:spPr>
          <a:ln/>
        </p:spPr>
      </p:sp>
      <p:sp>
        <p:nvSpPr>
          <p:cNvPr id="29702" name="Rectangle 3"/>
          <p:cNvSpPr>
            <a:spLocks noGrp="1" noChangeArrowheads="1"/>
          </p:cNvSpPr>
          <p:nvPr>
            <p:ph type="body" idx="1"/>
          </p:nvPr>
        </p:nvSpPr>
        <p:spPr>
          <a:noFill/>
        </p:spPr>
        <p:txBody>
          <a:bodyPr/>
          <a:lstStyle/>
          <a:p>
            <a:endParaRPr lang="en-US" sz="1000" b="1" smtClean="0"/>
          </a:p>
          <a:p>
            <a:endParaRPr lang="en-US" sz="10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a:ln>
            <a:miter lim="800000"/>
            <a:headEnd/>
            <a:tailEnd/>
          </a:ln>
        </p:spPr>
        <p:txBody>
          <a:bodyPr/>
          <a:lstStyle/>
          <a:p>
            <a:fld id="{93764A9B-E7FE-4D72-BA2F-D250B9217BDB}" type="slidenum">
              <a:rPr lang="en-US" smtClean="0"/>
              <a:pPr/>
              <a:t>4</a:t>
            </a:fld>
            <a:endParaRPr lang="en-US" smtClean="0"/>
          </a:p>
        </p:txBody>
      </p:sp>
      <p:sp>
        <p:nvSpPr>
          <p:cNvPr id="30723"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30724"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noFill/>
        </p:spPr>
        <p:txBody>
          <a:bodyPr/>
          <a:lstStyle/>
          <a:p>
            <a:endParaRPr lang="en-US" sz="1000"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a:ln>
            <a:miter lim="800000"/>
            <a:headEnd/>
            <a:tailEnd/>
          </a:ln>
        </p:spPr>
        <p:txBody>
          <a:bodyPr/>
          <a:lstStyle/>
          <a:p>
            <a:fld id="{93764A9B-E7FE-4D72-BA2F-D250B9217BDB}" type="slidenum">
              <a:rPr lang="en-US" smtClean="0"/>
              <a:pPr/>
              <a:t>5</a:t>
            </a:fld>
            <a:endParaRPr lang="en-US" smtClean="0"/>
          </a:p>
        </p:txBody>
      </p:sp>
      <p:sp>
        <p:nvSpPr>
          <p:cNvPr id="30723"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30724"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noFill/>
        </p:spPr>
        <p:txBody>
          <a:bodyPr/>
          <a:lstStyle/>
          <a:p>
            <a:endParaRPr lang="en-US" sz="1000"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a:ln>
            <a:miter lim="800000"/>
            <a:headEnd/>
            <a:tailEnd/>
          </a:ln>
        </p:spPr>
        <p:txBody>
          <a:bodyPr/>
          <a:lstStyle/>
          <a:p>
            <a:fld id="{93764A9B-E7FE-4D72-BA2F-D250B9217BDB}" type="slidenum">
              <a:rPr lang="en-US" smtClean="0"/>
              <a:pPr/>
              <a:t>6</a:t>
            </a:fld>
            <a:endParaRPr lang="en-US" smtClean="0"/>
          </a:p>
        </p:txBody>
      </p:sp>
      <p:sp>
        <p:nvSpPr>
          <p:cNvPr id="30723"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30724"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noFill/>
        </p:spPr>
        <p:txBody>
          <a:bodyPr/>
          <a:lstStyle/>
          <a:p>
            <a:endParaRPr lang="en-US" sz="1000"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a:ln>
            <a:miter lim="800000"/>
            <a:headEnd/>
            <a:tailEnd/>
          </a:ln>
        </p:spPr>
        <p:txBody>
          <a:bodyPr/>
          <a:lstStyle/>
          <a:p>
            <a:fld id="{93764A9B-E7FE-4D72-BA2F-D250B9217BDB}" type="slidenum">
              <a:rPr lang="en-US" smtClean="0"/>
              <a:pPr/>
              <a:t>7</a:t>
            </a:fld>
            <a:endParaRPr lang="en-US" smtClean="0"/>
          </a:p>
        </p:txBody>
      </p:sp>
      <p:sp>
        <p:nvSpPr>
          <p:cNvPr id="30723"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30724"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noFill/>
        </p:spPr>
        <p:txBody>
          <a:bodyPr/>
          <a:lstStyle/>
          <a:p>
            <a:endParaRPr lang="en-US" sz="1000"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a:ln>
            <a:miter lim="800000"/>
            <a:headEnd/>
            <a:tailEnd/>
          </a:ln>
        </p:spPr>
        <p:txBody>
          <a:bodyPr/>
          <a:lstStyle/>
          <a:p>
            <a:fld id="{93764A9B-E7FE-4D72-BA2F-D250B9217BDB}" type="slidenum">
              <a:rPr lang="en-US" smtClean="0"/>
              <a:pPr/>
              <a:t>8</a:t>
            </a:fld>
            <a:endParaRPr lang="en-US" smtClean="0"/>
          </a:p>
        </p:txBody>
      </p:sp>
      <p:sp>
        <p:nvSpPr>
          <p:cNvPr id="30723"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30724"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noFill/>
        </p:spPr>
        <p:txBody>
          <a:bodyPr/>
          <a:lstStyle/>
          <a:p>
            <a:endParaRPr lang="en-US" sz="1000"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a:ln>
            <a:miter lim="800000"/>
            <a:headEnd/>
            <a:tailEnd/>
          </a:ln>
        </p:spPr>
        <p:txBody>
          <a:bodyPr/>
          <a:lstStyle/>
          <a:p>
            <a:fld id="{93764A9B-E7FE-4D72-BA2F-D250B9217BDB}" type="slidenum">
              <a:rPr lang="en-US" smtClean="0"/>
              <a:pPr/>
              <a:t>9</a:t>
            </a:fld>
            <a:endParaRPr lang="en-US" smtClean="0"/>
          </a:p>
        </p:txBody>
      </p:sp>
      <p:sp>
        <p:nvSpPr>
          <p:cNvPr id="30723" name="Rectangle 6"/>
          <p:cNvSpPr>
            <a:spLocks noGrp="1" noChangeArrowheads="1"/>
          </p:cNvSpPr>
          <p:nvPr>
            <p:ph type="ftr" sz="quarter" idx="4"/>
          </p:nvPr>
        </p:nvSpPr>
        <p:spPr>
          <a:noFill/>
          <a:ln>
            <a:miter lim="800000"/>
            <a:headEnd/>
            <a:tailEnd/>
          </a:ln>
        </p:spPr>
        <p:txBody>
          <a:bodyPr/>
          <a:lstStyle/>
          <a:p>
            <a:r>
              <a:rPr lang="en-US" dirty="0" smtClean="0"/>
              <a:t>TxBESS Mentors and interns Module</a:t>
            </a:r>
          </a:p>
          <a:p>
            <a:r>
              <a:rPr lang="en-US" dirty="0" smtClean="0"/>
              <a:t>Texas State Board for Educator Certification</a:t>
            </a:r>
          </a:p>
        </p:txBody>
      </p:sp>
      <p:sp>
        <p:nvSpPr>
          <p:cNvPr id="30724" name="Rectangle 7"/>
          <p:cNvSpPr>
            <a:spLocks noGrp="1" noChangeArrowheads="1"/>
          </p:cNvSpPr>
          <p:nvPr>
            <p:ph type="sldNum" sz="quarter" idx="5"/>
          </p:nvPr>
        </p:nvSpPr>
        <p:spPr>
          <a:noFill/>
          <a:ln>
            <a:miter lim="800000"/>
            <a:headEnd/>
            <a:tailEnd/>
          </a:ln>
        </p:spPr>
        <p:txBody>
          <a:bodyPr/>
          <a:lstStyle/>
          <a:p>
            <a:r>
              <a:rPr lang="en-US" smtClean="0"/>
              <a:t>January 2005</a:t>
            </a:r>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noFill/>
        </p:spPr>
        <p:txBody>
          <a:bodyPr/>
          <a:lstStyle/>
          <a:p>
            <a:endParaRPr lang="en-US" sz="1000"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2D92C-921C-4F58-A49C-D1A7F73F12C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F54F8-6712-4DFB-B324-B24C005255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F17245-AD33-4C55-8302-E4371186263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F410D6-CBDF-4B31-ABBB-1A9B8B4A8D3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78760F-12B1-453E-BA33-0C839941F8E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9C8400-D1B3-41C2-BB4F-374445EC3A7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86BD09-FEB9-43A6-A410-23DABFD0C65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E6FC3B-F7DA-49E5-BA03-06F205302B5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FCAB78-FB65-472D-A7B7-D027CA494F6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1ECE93-8D36-40FC-9A85-11C08351596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C88052-A97F-4B7A-882D-A5796EF8E9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CBCD03-2FFF-4A6D-BB3D-EBD8C3BDB69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4BAFB-18C2-4B96-9171-CE55A7E0B84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B422C6-77F6-4BE0-928E-FEE157E72C8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3D67DB-A11A-451A-A4C3-A98B353594D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338B38-45E6-4D2E-A2E8-BCA447BEB23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F84F86-13FE-4347-9D3D-7B7B2C7363A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979CE-51D8-4CA4-AC31-86C6BF49D41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28360F-3BAE-4039-B20B-7F601A0AC7D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9486B48-6476-452D-84A7-234F0F656F8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F38D53-9286-44F4-B6AC-0AFE0C82D70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8090FB7-F3C4-4A8E-954B-760E5833C7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385E52-8F0B-4E06-AA2F-61D4B16B5A5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5A0534-DCC2-4253-94C9-ECE3BE3ED52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0404B6-8F0E-4096-ABC2-6C9DD3E9A58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2451ED-31F1-43F5-B23E-CD19E639F30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3AF559-70BB-4E9B-8BB7-07E221264A3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BE7690-837F-4487-B2A1-0BE4F3C128C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1540DF-7C21-483C-B848-5442BFCF60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52A031-B34D-4D19-B697-17662DBE38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87ABB7-F125-4B7D-AA6A-2F2E7FDD0A5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12F2DB-D321-46A0-9963-8157C76DF6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1F5E5F-E374-4286-B51B-1C65BC67A9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vl1pPr>
          </a:lstStyle>
          <a:p>
            <a:pPr>
              <a:defRPr/>
            </a:pPr>
            <a:fld id="{7A4CA6D8-09BB-4709-9E2D-9D3B76580E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0DC87112-72CB-4B9F-8120-98A31B4DBE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6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669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669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FA6BF95D-2811-48D4-A638-44120F9014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hyperlink" Target="mailto:jpseiter@htu.edu"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jpseiter@htu.edu" TargetMode="External"/><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0" y="2209800"/>
            <a:ext cx="4267200" cy="2514600"/>
          </a:xfrm>
        </p:spPr>
        <p:txBody>
          <a:bodyPr/>
          <a:lstStyle/>
          <a:p>
            <a:pPr eaLnBrk="1" hangingPunct="1"/>
            <a:r>
              <a:rPr lang="en-US" sz="6200" b="1" dirty="0" smtClean="0">
                <a:solidFill>
                  <a:schemeClr val="bg1"/>
                </a:solidFill>
                <a:latin typeface="Arial" charset="0"/>
              </a:rPr>
              <a:t>Mentors and Intern Teachers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838200"/>
          </a:xfrm>
        </p:spPr>
        <p:txBody>
          <a:bodyPr/>
          <a:lstStyle/>
          <a:p>
            <a:pPr eaLnBrk="1" hangingPunct="1"/>
            <a:r>
              <a:rPr lang="en-US" b="1" smtClean="0">
                <a:solidFill>
                  <a:schemeClr val="bg1"/>
                </a:solidFill>
                <a:latin typeface="Arial" charset="0"/>
              </a:rPr>
              <a:t>Keys to Relationship Building</a:t>
            </a:r>
          </a:p>
        </p:txBody>
      </p:sp>
      <p:sp>
        <p:nvSpPr>
          <p:cNvPr id="7171" name="Rectangle 3"/>
          <p:cNvSpPr>
            <a:spLocks noGrp="1" noChangeArrowheads="1"/>
          </p:cNvSpPr>
          <p:nvPr>
            <p:ph type="body" idx="1"/>
          </p:nvPr>
        </p:nvSpPr>
        <p:spPr>
          <a:xfrm>
            <a:off x="1066800" y="1676400"/>
            <a:ext cx="7315200" cy="4419600"/>
          </a:xfrm>
        </p:spPr>
        <p:txBody>
          <a:bodyPr/>
          <a:lstStyle/>
          <a:p>
            <a:pPr eaLnBrk="1" hangingPunct="1"/>
            <a:r>
              <a:rPr lang="en-US" smtClean="0">
                <a:latin typeface="Arial" charset="0"/>
              </a:rPr>
              <a:t>Meet regularly.</a:t>
            </a:r>
          </a:p>
          <a:p>
            <a:pPr eaLnBrk="1" hangingPunct="1"/>
            <a:endParaRPr lang="en-US" sz="1000" smtClean="0">
              <a:latin typeface="Arial" charset="0"/>
            </a:endParaRPr>
          </a:p>
          <a:p>
            <a:pPr eaLnBrk="1" hangingPunct="1"/>
            <a:r>
              <a:rPr lang="en-US" smtClean="0">
                <a:latin typeface="Arial" charset="0"/>
              </a:rPr>
              <a:t>Maintain confidentiality.</a:t>
            </a:r>
          </a:p>
          <a:p>
            <a:pPr eaLnBrk="1" hangingPunct="1"/>
            <a:endParaRPr lang="en-US" sz="1000" smtClean="0">
              <a:latin typeface="Arial" charset="0"/>
            </a:endParaRPr>
          </a:p>
          <a:p>
            <a:pPr eaLnBrk="1" hangingPunct="1"/>
            <a:r>
              <a:rPr lang="en-US" smtClean="0">
                <a:latin typeface="Arial" charset="0"/>
              </a:rPr>
              <a:t>Participate in support team meetings.</a:t>
            </a:r>
          </a:p>
          <a:p>
            <a:pPr eaLnBrk="1" hangingPunct="1"/>
            <a:endParaRPr lang="en-US" sz="1000" smtClean="0">
              <a:latin typeface="Arial" charset="0"/>
            </a:endParaRPr>
          </a:p>
          <a:p>
            <a:pPr eaLnBrk="1" hangingPunct="1"/>
            <a:r>
              <a:rPr lang="en-US" smtClean="0">
                <a:latin typeface="Arial" charset="0"/>
              </a:rPr>
              <a:t>Attend professional development activities together.</a:t>
            </a:r>
          </a:p>
          <a:p>
            <a:pPr eaLnBrk="1" hangingPunct="1"/>
            <a:endParaRPr lang="en-US" sz="1000" smtClean="0">
              <a:latin typeface="Arial" charset="0"/>
            </a:endParaRPr>
          </a:p>
          <a:p>
            <a:pPr eaLnBrk="1" hangingPunct="1"/>
            <a:r>
              <a:rPr lang="en-US" smtClean="0">
                <a:latin typeface="Arial" charset="0"/>
              </a:rPr>
              <a:t>Provide professional assistance.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28600"/>
            <a:ext cx="7772400" cy="1219200"/>
          </a:xfrm>
        </p:spPr>
        <p:txBody>
          <a:bodyPr/>
          <a:lstStyle/>
          <a:p>
            <a:pPr eaLnBrk="1" hangingPunct="1"/>
            <a:r>
              <a:rPr lang="en-US" b="1" smtClean="0">
                <a:solidFill>
                  <a:schemeClr val="bg1"/>
                </a:solidFill>
                <a:latin typeface="Arial" charset="0"/>
              </a:rPr>
              <a:t>Ground Rules for Relationships</a:t>
            </a:r>
          </a:p>
        </p:txBody>
      </p:sp>
      <p:sp>
        <p:nvSpPr>
          <p:cNvPr id="8195" name="Rectangle 3"/>
          <p:cNvSpPr>
            <a:spLocks noGrp="1" noChangeArrowheads="1"/>
          </p:cNvSpPr>
          <p:nvPr>
            <p:ph type="body" idx="1"/>
          </p:nvPr>
        </p:nvSpPr>
        <p:spPr>
          <a:xfrm>
            <a:off x="838200" y="1447800"/>
            <a:ext cx="7391400" cy="4495800"/>
          </a:xfrm>
        </p:spPr>
        <p:txBody>
          <a:bodyPr/>
          <a:lstStyle/>
          <a:p>
            <a:pPr marL="609600" indent="-609600" eaLnBrk="1" hangingPunct="1">
              <a:buFontTx/>
              <a:buNone/>
            </a:pPr>
            <a:r>
              <a:rPr lang="en-US" dirty="0" smtClean="0">
                <a:latin typeface="Arial" charset="0"/>
              </a:rPr>
              <a:t>Agree on:</a:t>
            </a:r>
          </a:p>
          <a:p>
            <a:pPr marL="609600" indent="-609600" eaLnBrk="1" hangingPunct="1">
              <a:buFontTx/>
              <a:buNone/>
            </a:pPr>
            <a:endParaRPr lang="en-US" sz="1000" dirty="0" smtClean="0">
              <a:latin typeface="Arial" charset="0"/>
            </a:endParaRPr>
          </a:p>
          <a:p>
            <a:pPr marL="990600" lvl="1" indent="-533400" eaLnBrk="1" hangingPunct="1">
              <a:buFontTx/>
              <a:buAutoNum type="arabicPeriod"/>
            </a:pPr>
            <a:r>
              <a:rPr lang="en-US" sz="3200" dirty="0" smtClean="0">
                <a:latin typeface="Arial" charset="0"/>
              </a:rPr>
              <a:t>Scheduled meeting times and places,</a:t>
            </a:r>
          </a:p>
          <a:p>
            <a:pPr marL="990600" lvl="1" indent="-533400" eaLnBrk="1" hangingPunct="1">
              <a:buFontTx/>
              <a:buAutoNum type="arabicPeriod"/>
            </a:pPr>
            <a:endParaRPr lang="en-US" sz="1000" dirty="0" smtClean="0">
              <a:latin typeface="Arial" charset="0"/>
            </a:endParaRPr>
          </a:p>
          <a:p>
            <a:pPr marL="990600" lvl="1" indent="-533400" eaLnBrk="1" hangingPunct="1">
              <a:buFontTx/>
              <a:buAutoNum type="arabicPeriod"/>
            </a:pPr>
            <a:r>
              <a:rPr lang="en-US" sz="3200" dirty="0" smtClean="0">
                <a:latin typeface="Arial" charset="0"/>
              </a:rPr>
              <a:t>Best means of dialogue for questions as they arise, and</a:t>
            </a:r>
          </a:p>
          <a:p>
            <a:pPr marL="990600" lvl="1" indent="-533400" eaLnBrk="1" hangingPunct="1">
              <a:buFontTx/>
              <a:buAutoNum type="arabicPeriod"/>
            </a:pPr>
            <a:endParaRPr lang="en-US" sz="1000" dirty="0" smtClean="0">
              <a:latin typeface="Arial" charset="0"/>
            </a:endParaRPr>
          </a:p>
          <a:p>
            <a:pPr marL="990600" lvl="1" indent="-533400" eaLnBrk="1" hangingPunct="1">
              <a:buFontTx/>
              <a:buAutoNum type="arabicPeriod"/>
            </a:pPr>
            <a:r>
              <a:rPr lang="en-US" sz="3200" dirty="0" smtClean="0">
                <a:latin typeface="Arial" charset="0"/>
              </a:rPr>
              <a:t>Preferred means/times of contact outside of the school day when the intern has questions.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990600"/>
          </a:xfrm>
        </p:spPr>
        <p:txBody>
          <a:bodyPr/>
          <a:lstStyle/>
          <a:p>
            <a:pPr eaLnBrk="1" hangingPunct="1"/>
            <a:r>
              <a:rPr lang="en-US" b="1" smtClean="0">
                <a:solidFill>
                  <a:schemeClr val="bg1"/>
                </a:solidFill>
                <a:latin typeface="Arial" charset="0"/>
              </a:rPr>
              <a:t>Deposits and Withdrawals</a:t>
            </a:r>
          </a:p>
        </p:txBody>
      </p:sp>
      <p:sp>
        <p:nvSpPr>
          <p:cNvPr id="9219" name="Rectangle 3"/>
          <p:cNvSpPr>
            <a:spLocks noGrp="1" noChangeArrowheads="1"/>
          </p:cNvSpPr>
          <p:nvPr>
            <p:ph type="body" sz="half" idx="1"/>
          </p:nvPr>
        </p:nvSpPr>
        <p:spPr>
          <a:xfrm>
            <a:off x="685800" y="1676400"/>
            <a:ext cx="3810000" cy="4419600"/>
          </a:xfrm>
        </p:spPr>
        <p:txBody>
          <a:bodyPr/>
          <a:lstStyle/>
          <a:p>
            <a:pPr marL="0" indent="0" eaLnBrk="1" hangingPunct="1">
              <a:buFontTx/>
              <a:buNone/>
            </a:pPr>
            <a:r>
              <a:rPr lang="en-US" sz="2400" smtClean="0">
                <a:latin typeface="Arial" charset="0"/>
              </a:rPr>
              <a:t>List deposits into the relationship bank account:</a:t>
            </a:r>
          </a:p>
          <a:p>
            <a:pPr marL="0" indent="0" eaLnBrk="1" hangingPunct="1">
              <a:buFontTx/>
              <a:buNone/>
            </a:pPr>
            <a:r>
              <a:rPr lang="en-US" sz="2200" smtClean="0">
                <a:latin typeface="Arial" charset="0"/>
              </a:rPr>
              <a:t> </a:t>
            </a:r>
          </a:p>
          <a:p>
            <a:pPr marL="0" indent="0" eaLnBrk="1" hangingPunct="1">
              <a:buFontTx/>
              <a:buAutoNum type="arabicPeriod"/>
            </a:pPr>
            <a:r>
              <a:rPr lang="en-US" sz="2200" smtClean="0">
                <a:latin typeface="Arial" charset="0"/>
              </a:rPr>
              <a:t> </a:t>
            </a:r>
          </a:p>
          <a:p>
            <a:pPr marL="0" indent="0" eaLnBrk="1" hangingPunct="1">
              <a:buFontTx/>
              <a:buAutoNum type="arabicPeriod"/>
            </a:pPr>
            <a:endParaRPr lang="en-US" sz="2200" smtClean="0">
              <a:latin typeface="Arial" charset="0"/>
            </a:endParaRPr>
          </a:p>
          <a:p>
            <a:pPr marL="0" indent="0" eaLnBrk="1" hangingPunct="1">
              <a:buFontTx/>
              <a:buAutoNum type="arabicPeriod"/>
            </a:pPr>
            <a:r>
              <a:rPr lang="en-US" sz="2200" smtClean="0">
                <a:latin typeface="Arial" charset="0"/>
              </a:rPr>
              <a:t> </a:t>
            </a:r>
          </a:p>
          <a:p>
            <a:pPr marL="0" indent="0" eaLnBrk="1" hangingPunct="1">
              <a:buFontTx/>
              <a:buAutoNum type="arabicPeriod"/>
            </a:pPr>
            <a:endParaRPr lang="en-US" sz="2200" smtClean="0">
              <a:latin typeface="Arial" charset="0"/>
            </a:endParaRPr>
          </a:p>
          <a:p>
            <a:pPr marL="0" indent="0" eaLnBrk="1" hangingPunct="1">
              <a:buFontTx/>
              <a:buAutoNum type="arabicPeriod"/>
            </a:pPr>
            <a:r>
              <a:rPr lang="en-US" sz="2200" smtClean="0">
                <a:latin typeface="Arial" charset="0"/>
              </a:rPr>
              <a:t> </a:t>
            </a:r>
          </a:p>
          <a:p>
            <a:pPr marL="0" indent="0" eaLnBrk="1" hangingPunct="1">
              <a:buFontTx/>
              <a:buAutoNum type="arabicPeriod"/>
            </a:pPr>
            <a:endParaRPr lang="en-US" sz="2200" smtClean="0">
              <a:latin typeface="Arial" charset="0"/>
            </a:endParaRPr>
          </a:p>
          <a:p>
            <a:pPr marL="0" indent="0" eaLnBrk="1" hangingPunct="1">
              <a:buFontTx/>
              <a:buAutoNum type="arabicPeriod"/>
            </a:pPr>
            <a:r>
              <a:rPr lang="en-US" sz="2200" smtClean="0">
                <a:latin typeface="Arial" charset="0"/>
              </a:rPr>
              <a:t> </a:t>
            </a:r>
          </a:p>
          <a:p>
            <a:pPr marL="0" indent="0" eaLnBrk="1" hangingPunct="1">
              <a:buFontTx/>
              <a:buNone/>
            </a:pPr>
            <a:endParaRPr lang="en-US" sz="2200" smtClean="0">
              <a:latin typeface="Arial" charset="0"/>
            </a:endParaRPr>
          </a:p>
        </p:txBody>
      </p:sp>
      <p:sp>
        <p:nvSpPr>
          <p:cNvPr id="9220" name="Rectangle 4"/>
          <p:cNvSpPr>
            <a:spLocks noGrp="1" noChangeArrowheads="1"/>
          </p:cNvSpPr>
          <p:nvPr>
            <p:ph type="body" sz="half" idx="2"/>
          </p:nvPr>
        </p:nvSpPr>
        <p:spPr>
          <a:xfrm>
            <a:off x="4648200" y="1676400"/>
            <a:ext cx="3810000" cy="4419600"/>
          </a:xfrm>
        </p:spPr>
        <p:txBody>
          <a:bodyPr/>
          <a:lstStyle/>
          <a:p>
            <a:pPr marL="0" indent="0" eaLnBrk="1" hangingPunct="1">
              <a:buFontTx/>
              <a:buNone/>
            </a:pPr>
            <a:r>
              <a:rPr lang="en-US" sz="2400" smtClean="0">
                <a:latin typeface="Arial" charset="0"/>
              </a:rPr>
              <a:t>List withdrawals from the relationship bank account:</a:t>
            </a:r>
          </a:p>
          <a:p>
            <a:pPr marL="0" indent="0" eaLnBrk="1" hangingPunct="1">
              <a:buFontTx/>
              <a:buNone/>
            </a:pPr>
            <a:endParaRPr lang="en-US" sz="2400" smtClean="0">
              <a:latin typeface="Arial" charset="0"/>
            </a:endParaRPr>
          </a:p>
          <a:p>
            <a:pPr marL="0" indent="0" eaLnBrk="1" hangingPunct="1">
              <a:buFontTx/>
              <a:buAutoNum type="arabicPeriod"/>
            </a:pPr>
            <a:r>
              <a:rPr lang="en-US" sz="2200" smtClean="0">
                <a:latin typeface="Arial" charset="0"/>
              </a:rPr>
              <a:t> </a:t>
            </a:r>
          </a:p>
          <a:p>
            <a:pPr marL="0" indent="0" eaLnBrk="1" hangingPunct="1">
              <a:buFontTx/>
              <a:buAutoNum type="arabicPeriod"/>
            </a:pPr>
            <a:endParaRPr lang="en-US" sz="2200" smtClean="0">
              <a:latin typeface="Arial" charset="0"/>
            </a:endParaRPr>
          </a:p>
          <a:p>
            <a:pPr marL="0" indent="0" eaLnBrk="1" hangingPunct="1">
              <a:buFontTx/>
              <a:buAutoNum type="arabicPeriod"/>
            </a:pPr>
            <a:r>
              <a:rPr lang="en-US" sz="2200" smtClean="0">
                <a:latin typeface="Arial" charset="0"/>
              </a:rPr>
              <a:t> </a:t>
            </a:r>
          </a:p>
          <a:p>
            <a:pPr marL="0" indent="0" eaLnBrk="1" hangingPunct="1">
              <a:buFontTx/>
              <a:buAutoNum type="arabicPeriod"/>
            </a:pPr>
            <a:endParaRPr lang="en-US" sz="2200" smtClean="0">
              <a:latin typeface="Arial" charset="0"/>
            </a:endParaRPr>
          </a:p>
          <a:p>
            <a:pPr marL="0" indent="0" eaLnBrk="1" hangingPunct="1">
              <a:buFontTx/>
              <a:buAutoNum type="arabicPeriod"/>
            </a:pPr>
            <a:r>
              <a:rPr lang="en-US" sz="2200" smtClean="0">
                <a:latin typeface="Arial" charset="0"/>
              </a:rPr>
              <a:t> </a:t>
            </a:r>
          </a:p>
          <a:p>
            <a:pPr marL="0" indent="0" eaLnBrk="1" hangingPunct="1">
              <a:buFontTx/>
              <a:buAutoNum type="arabicPeriod"/>
            </a:pPr>
            <a:endParaRPr lang="en-US" sz="2200" smtClean="0">
              <a:latin typeface="Arial" charset="0"/>
            </a:endParaRPr>
          </a:p>
          <a:p>
            <a:pPr marL="0" indent="0" eaLnBrk="1" hangingPunct="1">
              <a:buFontTx/>
              <a:buAutoNum type="arabicPeriod"/>
            </a:pPr>
            <a:r>
              <a:rPr lang="en-US" sz="2200" smtClean="0">
                <a:latin typeface="Arial" charset="0"/>
              </a:rPr>
              <a:t> </a:t>
            </a:r>
          </a:p>
          <a:p>
            <a:pPr marL="0" indent="0" eaLnBrk="1" hangingPunct="1">
              <a:buFontTx/>
              <a:buNone/>
            </a:pPr>
            <a:endParaRPr lang="en-US" sz="2200" smtClean="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81000"/>
            <a:ext cx="7772400" cy="838200"/>
          </a:xfrm>
        </p:spPr>
        <p:txBody>
          <a:bodyPr/>
          <a:lstStyle/>
          <a:p>
            <a:pPr eaLnBrk="1" hangingPunct="1"/>
            <a:r>
              <a:rPr lang="en-US" b="1" dirty="0" smtClean="0">
                <a:solidFill>
                  <a:schemeClr val="bg1"/>
                </a:solidFill>
                <a:latin typeface="Arial" charset="0"/>
              </a:rPr>
              <a:t>Intern Teachers’ Perceived Needs</a:t>
            </a:r>
          </a:p>
        </p:txBody>
      </p:sp>
      <p:sp>
        <p:nvSpPr>
          <p:cNvPr id="10243" name="Rectangle 3"/>
          <p:cNvSpPr>
            <a:spLocks noGrp="1" noChangeArrowheads="1"/>
          </p:cNvSpPr>
          <p:nvPr>
            <p:ph type="body" idx="1"/>
          </p:nvPr>
        </p:nvSpPr>
        <p:spPr>
          <a:xfrm>
            <a:off x="1066800" y="1905000"/>
            <a:ext cx="7239000" cy="4191000"/>
          </a:xfrm>
        </p:spPr>
        <p:txBody>
          <a:bodyPr/>
          <a:lstStyle/>
          <a:p>
            <a:pPr marL="609600" indent="-609600" eaLnBrk="1" hangingPunct="1">
              <a:buFontTx/>
              <a:buAutoNum type="arabicPeriod"/>
            </a:pPr>
            <a:r>
              <a:rPr lang="en-US" dirty="0" smtClean="0">
                <a:latin typeface="Arial" charset="0"/>
              </a:rPr>
              <a:t>Ideas about instruction</a:t>
            </a:r>
          </a:p>
          <a:p>
            <a:pPr marL="609600" indent="-609600" eaLnBrk="1" hangingPunct="1">
              <a:buFontTx/>
              <a:buAutoNum type="arabicPeriod"/>
            </a:pPr>
            <a:r>
              <a:rPr lang="en-US" dirty="0" smtClean="0">
                <a:latin typeface="Arial" charset="0"/>
              </a:rPr>
              <a:t>Personal and emotional support</a:t>
            </a:r>
          </a:p>
          <a:p>
            <a:pPr marL="609600" indent="-609600" eaLnBrk="1" hangingPunct="1">
              <a:buFontTx/>
              <a:buAutoNum type="arabicPeriod"/>
            </a:pPr>
            <a:r>
              <a:rPr lang="en-US" dirty="0" smtClean="0">
                <a:latin typeface="Arial" charset="0"/>
              </a:rPr>
              <a:t>Advice on locating and accessing materials and resources</a:t>
            </a:r>
          </a:p>
          <a:p>
            <a:pPr marL="609600" indent="-609600" eaLnBrk="1" hangingPunct="1">
              <a:buFontTx/>
              <a:buAutoNum type="arabicPeriod"/>
            </a:pPr>
            <a:r>
              <a:rPr lang="en-US" dirty="0" smtClean="0">
                <a:latin typeface="Arial" charset="0"/>
              </a:rPr>
              <a:t>Information on school and district procedures</a:t>
            </a:r>
          </a:p>
          <a:p>
            <a:pPr marL="609600" indent="-609600" eaLnBrk="1" hangingPunct="1">
              <a:buFontTx/>
              <a:buAutoNum type="arabicPeriod"/>
            </a:pPr>
            <a:r>
              <a:rPr lang="en-US" dirty="0" smtClean="0">
                <a:latin typeface="Arial" charset="0"/>
              </a:rPr>
              <a:t>Additional techniques for management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81000"/>
            <a:ext cx="7772400" cy="838200"/>
          </a:xfrm>
        </p:spPr>
        <p:txBody>
          <a:bodyPr/>
          <a:lstStyle/>
          <a:p>
            <a:pPr eaLnBrk="1" hangingPunct="1"/>
            <a:r>
              <a:rPr lang="en-US" b="1" smtClean="0">
                <a:solidFill>
                  <a:schemeClr val="bg1"/>
                </a:solidFill>
                <a:latin typeface="Arial" charset="0"/>
              </a:rPr>
              <a:t>Ideas about Instruction</a:t>
            </a:r>
          </a:p>
        </p:txBody>
      </p:sp>
      <p:sp>
        <p:nvSpPr>
          <p:cNvPr id="12291" name="Rectangle 3"/>
          <p:cNvSpPr>
            <a:spLocks noGrp="1" noChangeArrowheads="1"/>
          </p:cNvSpPr>
          <p:nvPr>
            <p:ph type="body" idx="1"/>
          </p:nvPr>
        </p:nvSpPr>
        <p:spPr>
          <a:xfrm>
            <a:off x="990600" y="1828800"/>
            <a:ext cx="7162800" cy="4267200"/>
          </a:xfrm>
        </p:spPr>
        <p:txBody>
          <a:bodyPr/>
          <a:lstStyle/>
          <a:p>
            <a:pPr eaLnBrk="1" hangingPunct="1">
              <a:defRPr/>
            </a:pPr>
            <a:r>
              <a:rPr lang="en-US" dirty="0" smtClean="0">
                <a:latin typeface="Arial" charset="0"/>
              </a:rPr>
              <a:t>Have reflective discussions on planning, student work, and lessons taught.</a:t>
            </a:r>
          </a:p>
          <a:p>
            <a:pPr eaLnBrk="1" hangingPunct="1">
              <a:defRPr/>
            </a:pPr>
            <a:endParaRPr lang="en-US" sz="1000" dirty="0" smtClean="0">
              <a:latin typeface="Arial" charset="0"/>
            </a:endParaRPr>
          </a:p>
          <a:p>
            <a:pPr eaLnBrk="1" hangingPunct="1">
              <a:defRPr/>
            </a:pPr>
            <a:endParaRPr lang="en-US" sz="1000" dirty="0" smtClean="0">
              <a:latin typeface="Arial" charset="0"/>
            </a:endParaRPr>
          </a:p>
          <a:p>
            <a:pPr eaLnBrk="1" hangingPunct="1">
              <a:defRPr/>
            </a:pPr>
            <a:r>
              <a:rPr lang="en-US" dirty="0" smtClean="0">
                <a:latin typeface="Arial" charset="0"/>
              </a:rPr>
              <a:t>Provide guidance on ways to engage students in the content.</a:t>
            </a:r>
          </a:p>
          <a:p>
            <a:pPr eaLnBrk="1" hangingPunct="1">
              <a:defRPr/>
            </a:pPr>
            <a:endParaRPr lang="en-US" dirty="0">
              <a:latin typeface="Arial" charset="0"/>
            </a:endParaRPr>
          </a:p>
          <a:p>
            <a:pPr eaLnBrk="1" hangingPunct="1">
              <a:defRPr/>
            </a:pPr>
            <a:r>
              <a:rPr lang="en-US" smtClean="0">
                <a:latin typeface="Arial" charset="0"/>
              </a:rPr>
              <a:t>Team </a:t>
            </a:r>
            <a:r>
              <a:rPr lang="en-US" smtClean="0">
                <a:latin typeface="Arial" charset="0"/>
              </a:rPr>
              <a:t>teaching</a:t>
            </a:r>
            <a:endParaRPr lang="en-US" dirty="0" smtClean="0">
              <a:latin typeface="Arial" charset="0"/>
            </a:endParaRPr>
          </a:p>
          <a:p>
            <a:pPr marL="0" indent="0" eaLnBrk="1" hangingPunct="1">
              <a:buFontTx/>
              <a:buNone/>
              <a:defRPr/>
            </a:pPr>
            <a:endParaRPr lang="en-US" dirty="0" smtClean="0">
              <a:latin typeface="Arial" charset="0"/>
            </a:endParaRPr>
          </a:p>
          <a:p>
            <a:pPr marL="0" indent="0" eaLnBrk="1" hangingPunct="1">
              <a:buFontTx/>
              <a:buNone/>
              <a:defRPr/>
            </a:pPr>
            <a:r>
              <a:rPr lang="en-US" dirty="0" smtClean="0">
                <a:latin typeface="Arial" charset="0"/>
              </a:rPr>
              <a:t>.</a:t>
            </a:r>
          </a:p>
          <a:p>
            <a:pPr marL="0" indent="0" eaLnBrk="1" hangingPunct="1">
              <a:buFontTx/>
              <a:buNone/>
              <a:defRPr/>
            </a:pPr>
            <a:endParaRPr lang="en-US" dirty="0" smtClean="0">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81000"/>
            <a:ext cx="7772400" cy="838200"/>
          </a:xfrm>
        </p:spPr>
        <p:txBody>
          <a:bodyPr/>
          <a:lstStyle/>
          <a:p>
            <a:pPr eaLnBrk="1" hangingPunct="1"/>
            <a:r>
              <a:rPr lang="en-US" b="1" smtClean="0">
                <a:solidFill>
                  <a:schemeClr val="bg1"/>
                </a:solidFill>
                <a:latin typeface="Arial" charset="0"/>
              </a:rPr>
              <a:t>Personal and Emotional Support</a:t>
            </a:r>
          </a:p>
        </p:txBody>
      </p:sp>
      <p:sp>
        <p:nvSpPr>
          <p:cNvPr id="13315" name="Rectangle 3"/>
          <p:cNvSpPr>
            <a:spLocks noGrp="1" noChangeArrowheads="1"/>
          </p:cNvSpPr>
          <p:nvPr>
            <p:ph type="body" idx="1"/>
          </p:nvPr>
        </p:nvSpPr>
        <p:spPr>
          <a:xfrm>
            <a:off x="838200" y="1828800"/>
            <a:ext cx="7467600" cy="4267200"/>
          </a:xfrm>
        </p:spPr>
        <p:txBody>
          <a:bodyPr/>
          <a:lstStyle/>
          <a:p>
            <a:pPr eaLnBrk="1" hangingPunct="1">
              <a:defRPr/>
            </a:pPr>
            <a:r>
              <a:rPr lang="en-US" dirty="0" smtClean="0">
                <a:latin typeface="Arial" charset="0"/>
              </a:rPr>
              <a:t>Stress the need for life outside the classroom.</a:t>
            </a:r>
          </a:p>
          <a:p>
            <a:pPr eaLnBrk="1" hangingPunct="1">
              <a:defRPr/>
            </a:pPr>
            <a:r>
              <a:rPr lang="en-US" dirty="0" smtClean="0">
                <a:latin typeface="Arial" charset="0"/>
              </a:rPr>
              <a:t>Be available to listen.</a:t>
            </a:r>
          </a:p>
          <a:p>
            <a:pPr eaLnBrk="1" hangingPunct="1">
              <a:defRPr/>
            </a:pPr>
            <a:r>
              <a:rPr lang="en-US" dirty="0" smtClean="0">
                <a:latin typeface="Arial" charset="0"/>
              </a:rPr>
              <a:t>Recognize the intern as a near-future peer.</a:t>
            </a:r>
          </a:p>
          <a:p>
            <a:pPr eaLnBrk="1" hangingPunct="1">
              <a:defRPr/>
            </a:pPr>
            <a:r>
              <a:rPr lang="en-US" dirty="0" smtClean="0">
                <a:latin typeface="Arial" charset="0"/>
              </a:rPr>
              <a:t>Remind them that making mistakes is normal.</a:t>
            </a:r>
          </a:p>
          <a:p>
            <a:pPr eaLnBrk="1" hangingPunct="1">
              <a:defRPr/>
            </a:pPr>
            <a:r>
              <a:rPr lang="en-US" dirty="0" smtClean="0">
                <a:latin typeface="Arial" charset="0"/>
              </a:rPr>
              <a:t>Designate time for venting/sharing.</a:t>
            </a:r>
          </a:p>
          <a:p>
            <a:pPr marL="0" indent="0" eaLnBrk="1" hangingPunct="1">
              <a:buFontTx/>
              <a:buNone/>
              <a:defRPr/>
            </a:pPr>
            <a:r>
              <a:rPr lang="en-US" dirty="0" smtClean="0">
                <a:latin typeface="Arial"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381000"/>
            <a:ext cx="9144000" cy="838200"/>
          </a:xfrm>
        </p:spPr>
        <p:txBody>
          <a:bodyPr/>
          <a:lstStyle/>
          <a:p>
            <a:pPr eaLnBrk="1" hangingPunct="1"/>
            <a:r>
              <a:rPr lang="en-US" b="1" smtClean="0">
                <a:solidFill>
                  <a:schemeClr val="bg1"/>
                </a:solidFill>
                <a:latin typeface="Arial" charset="0"/>
              </a:rPr>
              <a:t>Locating and Accessing Materials/Resources</a:t>
            </a:r>
          </a:p>
        </p:txBody>
      </p:sp>
      <p:sp>
        <p:nvSpPr>
          <p:cNvPr id="13315" name="Rectangle 3"/>
          <p:cNvSpPr>
            <a:spLocks noGrp="1" noChangeArrowheads="1"/>
          </p:cNvSpPr>
          <p:nvPr>
            <p:ph type="body" idx="1"/>
          </p:nvPr>
        </p:nvSpPr>
        <p:spPr>
          <a:xfrm>
            <a:off x="914400" y="1752600"/>
            <a:ext cx="7391400" cy="5105400"/>
          </a:xfrm>
        </p:spPr>
        <p:txBody>
          <a:bodyPr/>
          <a:lstStyle/>
          <a:p>
            <a:pPr eaLnBrk="1" hangingPunct="1"/>
            <a:r>
              <a:rPr lang="en-US" sz="2800" smtClean="0">
                <a:latin typeface="Arial" charset="0"/>
              </a:rPr>
              <a:t>Show the student teacher around the building.</a:t>
            </a:r>
          </a:p>
          <a:p>
            <a:pPr eaLnBrk="1" hangingPunct="1"/>
            <a:r>
              <a:rPr lang="en-US" sz="2800" smtClean="0">
                <a:latin typeface="Arial" charset="0"/>
              </a:rPr>
              <a:t>Provide information about special services available in the building.</a:t>
            </a:r>
          </a:p>
          <a:p>
            <a:pPr eaLnBrk="1" hangingPunct="1"/>
            <a:r>
              <a:rPr lang="en-US" sz="2800" smtClean="0">
                <a:latin typeface="Arial" charset="0"/>
              </a:rPr>
              <a:t>Provide textbook information, including teachers’ manuals.</a:t>
            </a:r>
          </a:p>
          <a:p>
            <a:pPr eaLnBrk="1" hangingPunct="1"/>
            <a:r>
              <a:rPr lang="en-US" sz="2800" smtClean="0">
                <a:latin typeface="Arial" charset="0"/>
              </a:rPr>
              <a:t>Explain chain of command.</a:t>
            </a:r>
          </a:p>
          <a:p>
            <a:pPr eaLnBrk="1" hangingPunct="1"/>
            <a:r>
              <a:rPr lang="en-US" sz="2800" smtClean="0">
                <a:latin typeface="Arial" charset="0"/>
              </a:rPr>
              <a:t>Explain record-keeping procedures.</a:t>
            </a:r>
          </a:p>
          <a:p>
            <a:pPr eaLnBrk="1" hangingPunct="1"/>
            <a:r>
              <a:rPr lang="en-US" sz="2800" smtClean="0">
                <a:latin typeface="Arial" charset="0"/>
              </a:rPr>
              <a:t>Help develop efficient procedures.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81000"/>
            <a:ext cx="7772400" cy="914400"/>
          </a:xfrm>
        </p:spPr>
        <p:txBody>
          <a:bodyPr/>
          <a:lstStyle/>
          <a:p>
            <a:pPr eaLnBrk="1" hangingPunct="1"/>
            <a:r>
              <a:rPr lang="en-US" b="1" dirty="0" smtClean="0">
                <a:solidFill>
                  <a:schemeClr val="bg1"/>
                </a:solidFill>
                <a:latin typeface="Arial" charset="0"/>
              </a:rPr>
              <a:t>Time Issues Reported by interns</a:t>
            </a:r>
          </a:p>
        </p:txBody>
      </p:sp>
      <p:sp>
        <p:nvSpPr>
          <p:cNvPr id="14339" name="Rectangle 4"/>
          <p:cNvSpPr>
            <a:spLocks noGrp="1" noChangeArrowheads="1"/>
          </p:cNvSpPr>
          <p:nvPr>
            <p:ph type="body" sz="half" idx="1"/>
          </p:nvPr>
        </p:nvSpPr>
        <p:spPr>
          <a:xfrm>
            <a:off x="457200" y="1828800"/>
            <a:ext cx="4038600" cy="4267200"/>
          </a:xfrm>
        </p:spPr>
        <p:txBody>
          <a:bodyPr/>
          <a:lstStyle/>
          <a:p>
            <a:pPr eaLnBrk="1" hangingPunct="1"/>
            <a:r>
              <a:rPr lang="en-US" sz="3000" smtClean="0">
                <a:latin typeface="Arial" charset="0"/>
              </a:rPr>
              <a:t>Catching up on paperwork</a:t>
            </a:r>
          </a:p>
          <a:p>
            <a:pPr eaLnBrk="1" hangingPunct="1"/>
            <a:r>
              <a:rPr lang="en-US" sz="3000" smtClean="0">
                <a:latin typeface="Arial" charset="0"/>
              </a:rPr>
              <a:t>Classroom cleanup</a:t>
            </a:r>
          </a:p>
          <a:p>
            <a:pPr eaLnBrk="1" hangingPunct="1"/>
            <a:r>
              <a:rPr lang="en-US" sz="3000" smtClean="0">
                <a:latin typeface="Arial" charset="0"/>
              </a:rPr>
              <a:t>Displaying student work</a:t>
            </a:r>
          </a:p>
          <a:p>
            <a:pPr eaLnBrk="1" hangingPunct="1"/>
            <a:r>
              <a:rPr lang="en-US" sz="3000" smtClean="0">
                <a:latin typeface="Arial" charset="0"/>
              </a:rPr>
              <a:t>Faculty and other meetings</a:t>
            </a:r>
          </a:p>
          <a:p>
            <a:pPr eaLnBrk="1" hangingPunct="1"/>
            <a:r>
              <a:rPr lang="en-US" sz="3000" smtClean="0">
                <a:latin typeface="Arial" charset="0"/>
              </a:rPr>
              <a:t>Finding instructional resources</a:t>
            </a:r>
          </a:p>
        </p:txBody>
      </p:sp>
      <p:sp>
        <p:nvSpPr>
          <p:cNvPr id="14340" name="Rectangle 5"/>
          <p:cNvSpPr>
            <a:spLocks noGrp="1" noChangeArrowheads="1"/>
          </p:cNvSpPr>
          <p:nvPr>
            <p:ph type="body" sz="half" idx="2"/>
          </p:nvPr>
        </p:nvSpPr>
        <p:spPr>
          <a:xfrm>
            <a:off x="4648200" y="1752600"/>
            <a:ext cx="4114800" cy="4343400"/>
          </a:xfrm>
        </p:spPr>
        <p:txBody>
          <a:bodyPr/>
          <a:lstStyle/>
          <a:p>
            <a:pPr eaLnBrk="1" hangingPunct="1"/>
            <a:r>
              <a:rPr lang="en-US" sz="3000" smtClean="0">
                <a:latin typeface="Arial" charset="0"/>
              </a:rPr>
              <a:t>Grading papers</a:t>
            </a:r>
          </a:p>
          <a:p>
            <a:pPr eaLnBrk="1" hangingPunct="1"/>
            <a:r>
              <a:rPr lang="en-US" sz="3000" smtClean="0">
                <a:latin typeface="Arial" charset="0"/>
              </a:rPr>
              <a:t>Lesson planning</a:t>
            </a:r>
          </a:p>
          <a:p>
            <a:pPr eaLnBrk="1" hangingPunct="1"/>
            <a:r>
              <a:rPr lang="en-US" sz="3000" smtClean="0">
                <a:latin typeface="Arial" charset="0"/>
              </a:rPr>
              <a:t>Modifying lessons</a:t>
            </a:r>
          </a:p>
          <a:p>
            <a:pPr eaLnBrk="1" hangingPunct="1"/>
            <a:r>
              <a:rPr lang="en-US" sz="3000" smtClean="0">
                <a:latin typeface="Arial" charset="0"/>
              </a:rPr>
              <a:t>Preparing for parent conferences</a:t>
            </a:r>
          </a:p>
          <a:p>
            <a:pPr eaLnBrk="1" hangingPunct="1"/>
            <a:r>
              <a:rPr lang="en-US" sz="3000" smtClean="0">
                <a:latin typeface="Arial" charset="0"/>
              </a:rPr>
              <a:t>Record keeping</a:t>
            </a:r>
          </a:p>
          <a:p>
            <a:pPr eaLnBrk="1" hangingPunct="1"/>
            <a:r>
              <a:rPr lang="en-US" sz="3000" smtClean="0">
                <a:latin typeface="Arial" charset="0"/>
              </a:rPr>
              <a:t>Student routines and procedures</a:t>
            </a:r>
          </a:p>
          <a:p>
            <a:pPr eaLnBrk="1" hangingPunct="1"/>
            <a:r>
              <a:rPr lang="en-US" sz="3000" smtClean="0">
                <a:latin typeface="Arial" charset="0"/>
              </a:rPr>
              <a:t>Tutoring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81000"/>
            <a:ext cx="7772400" cy="1066800"/>
          </a:xfrm>
        </p:spPr>
        <p:txBody>
          <a:bodyPr/>
          <a:lstStyle/>
          <a:p>
            <a:pPr eaLnBrk="1" hangingPunct="1"/>
            <a:r>
              <a:rPr lang="en-US" b="1" smtClean="0">
                <a:solidFill>
                  <a:schemeClr val="bg1"/>
                </a:solidFill>
                <a:latin typeface="Arial" charset="0"/>
              </a:rPr>
              <a:t>Information on School and District Procedures</a:t>
            </a:r>
          </a:p>
        </p:txBody>
      </p:sp>
      <p:sp>
        <p:nvSpPr>
          <p:cNvPr id="15363" name="Rectangle 3"/>
          <p:cNvSpPr>
            <a:spLocks noGrp="1" noChangeArrowheads="1"/>
          </p:cNvSpPr>
          <p:nvPr>
            <p:ph type="body" idx="1"/>
          </p:nvPr>
        </p:nvSpPr>
        <p:spPr>
          <a:xfrm>
            <a:off x="838200" y="1905000"/>
            <a:ext cx="7467600" cy="4191000"/>
          </a:xfrm>
        </p:spPr>
        <p:txBody>
          <a:bodyPr/>
          <a:lstStyle/>
          <a:p>
            <a:pPr eaLnBrk="1" hangingPunct="1"/>
            <a:r>
              <a:rPr lang="en-US" smtClean="0">
                <a:latin typeface="Arial" charset="0"/>
              </a:rPr>
              <a:t>Review school and district rules.</a:t>
            </a:r>
          </a:p>
          <a:p>
            <a:pPr eaLnBrk="1" hangingPunct="1"/>
            <a:endParaRPr lang="en-US" sz="1000" smtClean="0">
              <a:latin typeface="Arial" charset="0"/>
            </a:endParaRPr>
          </a:p>
          <a:p>
            <a:pPr eaLnBrk="1" hangingPunct="1"/>
            <a:r>
              <a:rPr lang="en-US" smtClean="0">
                <a:latin typeface="Arial" charset="0"/>
              </a:rPr>
              <a:t>Explain processes for accessing materials and resources.</a:t>
            </a:r>
          </a:p>
          <a:p>
            <a:pPr eaLnBrk="1" hangingPunct="1"/>
            <a:endParaRPr lang="en-US" sz="1000" smtClean="0">
              <a:latin typeface="Arial" charset="0"/>
            </a:endParaRPr>
          </a:p>
          <a:p>
            <a:pPr eaLnBrk="1" hangingPunct="1"/>
            <a:r>
              <a:rPr lang="en-US" smtClean="0">
                <a:latin typeface="Arial" charset="0"/>
              </a:rPr>
              <a:t>Review schedule for meetings.</a:t>
            </a:r>
          </a:p>
          <a:p>
            <a:pPr eaLnBrk="1" hangingPunct="1"/>
            <a:endParaRPr lang="en-US" sz="1000" smtClean="0">
              <a:latin typeface="Arial" charset="0"/>
            </a:endParaRPr>
          </a:p>
          <a:p>
            <a:pPr eaLnBrk="1" hangingPunct="1"/>
            <a:r>
              <a:rPr lang="en-US" smtClean="0">
                <a:latin typeface="Arial" charset="0"/>
              </a:rPr>
              <a:t>Describe special activities.</a:t>
            </a:r>
          </a:p>
          <a:p>
            <a:pPr eaLnBrk="1" hangingPunct="1"/>
            <a:endParaRPr lang="en-US" sz="1000" smtClean="0">
              <a:latin typeface="Arial" charset="0"/>
            </a:endParaRPr>
          </a:p>
          <a:p>
            <a:pPr eaLnBrk="1" hangingPunct="1"/>
            <a:r>
              <a:rPr lang="en-US" smtClean="0">
                <a:latin typeface="Arial" charset="0"/>
              </a:rPr>
              <a:t>Explain unwritten rules.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81000"/>
            <a:ext cx="7772400" cy="1066800"/>
          </a:xfrm>
        </p:spPr>
        <p:txBody>
          <a:bodyPr/>
          <a:lstStyle/>
          <a:p>
            <a:pPr eaLnBrk="1" hangingPunct="1"/>
            <a:r>
              <a:rPr lang="en-US" b="1" smtClean="0">
                <a:solidFill>
                  <a:schemeClr val="bg1"/>
                </a:solidFill>
                <a:latin typeface="Arial" charset="0"/>
              </a:rPr>
              <a:t>Additional Techniques for Management</a:t>
            </a:r>
          </a:p>
        </p:txBody>
      </p:sp>
      <p:sp>
        <p:nvSpPr>
          <p:cNvPr id="16387" name="Rectangle 3"/>
          <p:cNvSpPr>
            <a:spLocks noGrp="1" noChangeArrowheads="1"/>
          </p:cNvSpPr>
          <p:nvPr>
            <p:ph type="body" idx="1"/>
          </p:nvPr>
        </p:nvSpPr>
        <p:spPr>
          <a:xfrm>
            <a:off x="838200" y="1905000"/>
            <a:ext cx="7467600" cy="4191000"/>
          </a:xfrm>
        </p:spPr>
        <p:txBody>
          <a:bodyPr/>
          <a:lstStyle/>
          <a:p>
            <a:pPr eaLnBrk="1" hangingPunct="1"/>
            <a:r>
              <a:rPr lang="en-US" smtClean="0">
                <a:latin typeface="Arial" charset="0"/>
              </a:rPr>
              <a:t>Discuss student attendance policies.</a:t>
            </a:r>
          </a:p>
          <a:p>
            <a:pPr eaLnBrk="1" hangingPunct="1"/>
            <a:r>
              <a:rPr lang="en-US" smtClean="0">
                <a:latin typeface="Arial" charset="0"/>
              </a:rPr>
              <a:t>Help with class seating and room arrangement.</a:t>
            </a:r>
          </a:p>
          <a:p>
            <a:pPr eaLnBrk="1" hangingPunct="1"/>
            <a:r>
              <a:rPr lang="en-US" smtClean="0">
                <a:latin typeface="Arial" charset="0"/>
              </a:rPr>
              <a:t>Provide guidance on organizing for first time teaching.</a:t>
            </a:r>
          </a:p>
          <a:p>
            <a:pPr eaLnBrk="1" hangingPunct="1"/>
            <a:r>
              <a:rPr lang="en-US" smtClean="0">
                <a:latin typeface="Arial" charset="0"/>
              </a:rPr>
              <a:t>Assist in organizing materials and establishing procedures.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914400"/>
          </a:xfrm>
        </p:spPr>
        <p:txBody>
          <a:bodyPr/>
          <a:lstStyle/>
          <a:p>
            <a:pPr eaLnBrk="1" hangingPunct="1"/>
            <a:r>
              <a:rPr lang="en-US" b="1" smtClean="0">
                <a:solidFill>
                  <a:schemeClr val="bg1"/>
                </a:solidFill>
                <a:latin typeface="Arial" charset="0"/>
              </a:rPr>
              <a:t>Goals</a:t>
            </a:r>
          </a:p>
        </p:txBody>
      </p:sp>
      <p:sp>
        <p:nvSpPr>
          <p:cNvPr id="5123" name="Rectangle 3"/>
          <p:cNvSpPr>
            <a:spLocks noGrp="1" noChangeArrowheads="1"/>
          </p:cNvSpPr>
          <p:nvPr>
            <p:ph type="body" idx="1"/>
          </p:nvPr>
        </p:nvSpPr>
        <p:spPr>
          <a:xfrm>
            <a:off x="1371600" y="1828800"/>
            <a:ext cx="6400800" cy="4267200"/>
          </a:xfrm>
        </p:spPr>
        <p:txBody>
          <a:bodyPr/>
          <a:lstStyle/>
          <a:p>
            <a:pPr eaLnBrk="1" hangingPunct="1"/>
            <a:r>
              <a:rPr lang="en-US" dirty="0" smtClean="0">
                <a:latin typeface="Arial" charset="0"/>
              </a:rPr>
              <a:t>To learn how interns and mentors can build productive mentoring relationships</a:t>
            </a:r>
          </a:p>
          <a:p>
            <a:pPr eaLnBrk="1" hangingPunct="1"/>
            <a:endParaRPr lang="en-US" sz="1000" dirty="0" smtClean="0">
              <a:latin typeface="Arial" charset="0"/>
            </a:endParaRPr>
          </a:p>
          <a:p>
            <a:pPr eaLnBrk="1" hangingPunct="1"/>
            <a:r>
              <a:rPr lang="en-US" dirty="0" smtClean="0">
                <a:latin typeface="Arial" charset="0"/>
              </a:rPr>
              <a:t>To recognize the various kinds of support that interns want and that mentors can provide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81000"/>
            <a:ext cx="7772400" cy="990600"/>
          </a:xfrm>
        </p:spPr>
        <p:txBody>
          <a:bodyPr/>
          <a:lstStyle/>
          <a:p>
            <a:pPr eaLnBrk="1" hangingPunct="1"/>
            <a:r>
              <a:rPr lang="en-US" b="1" smtClean="0">
                <a:solidFill>
                  <a:schemeClr val="bg1"/>
                </a:solidFill>
                <a:latin typeface="Arial" charset="0"/>
              </a:rPr>
              <a:t>Additional Techniques for Management (cont’d)</a:t>
            </a:r>
          </a:p>
        </p:txBody>
      </p:sp>
      <p:sp>
        <p:nvSpPr>
          <p:cNvPr id="17411" name="Rectangle 3"/>
          <p:cNvSpPr>
            <a:spLocks noGrp="1" noChangeArrowheads="1"/>
          </p:cNvSpPr>
          <p:nvPr>
            <p:ph type="body" idx="1"/>
          </p:nvPr>
        </p:nvSpPr>
        <p:spPr>
          <a:xfrm>
            <a:off x="1143000" y="1752600"/>
            <a:ext cx="7162800" cy="4343400"/>
          </a:xfrm>
        </p:spPr>
        <p:txBody>
          <a:bodyPr/>
          <a:lstStyle/>
          <a:p>
            <a:pPr eaLnBrk="1" hangingPunct="1"/>
            <a:r>
              <a:rPr lang="en-US" smtClean="0">
                <a:latin typeface="Arial" charset="0"/>
              </a:rPr>
              <a:t>Provide examples of letters to families/caregivers.</a:t>
            </a:r>
          </a:p>
          <a:p>
            <a:pPr eaLnBrk="1" hangingPunct="1"/>
            <a:endParaRPr lang="en-US" sz="1000" smtClean="0">
              <a:latin typeface="Arial" charset="0"/>
            </a:endParaRPr>
          </a:p>
          <a:p>
            <a:pPr eaLnBrk="1" hangingPunct="1"/>
            <a:r>
              <a:rPr lang="en-US" smtClean="0">
                <a:latin typeface="Arial" charset="0"/>
              </a:rPr>
              <a:t>Explain when to contact families/caregivers.</a:t>
            </a:r>
          </a:p>
          <a:p>
            <a:pPr eaLnBrk="1" hangingPunct="1"/>
            <a:endParaRPr lang="en-US" sz="1000" smtClean="0">
              <a:latin typeface="Arial" charset="0"/>
            </a:endParaRPr>
          </a:p>
          <a:p>
            <a:pPr eaLnBrk="1" hangingPunct="1"/>
            <a:r>
              <a:rPr lang="en-US" smtClean="0">
                <a:latin typeface="Arial" charset="0"/>
              </a:rPr>
              <a:t>Identify methods for documenting family/caregiver contact.</a:t>
            </a:r>
          </a:p>
          <a:p>
            <a:pPr eaLnBrk="1" hangingPunct="1"/>
            <a:endParaRPr lang="en-US" sz="1000" smtClean="0">
              <a:latin typeface="Arial" charset="0"/>
            </a:endParaRPr>
          </a:p>
          <a:p>
            <a:pPr eaLnBrk="1" hangingPunct="1"/>
            <a:r>
              <a:rPr lang="en-US" smtClean="0">
                <a:latin typeface="Arial" charset="0"/>
              </a:rPr>
              <a:t>Explain written progress report forms and procedures.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81000"/>
            <a:ext cx="7772400" cy="838200"/>
          </a:xfrm>
        </p:spPr>
        <p:txBody>
          <a:bodyPr/>
          <a:lstStyle/>
          <a:p>
            <a:pPr eaLnBrk="1" hangingPunct="1"/>
            <a:r>
              <a:rPr lang="en-US" b="1" smtClean="0">
                <a:solidFill>
                  <a:schemeClr val="bg1"/>
                </a:solidFill>
                <a:latin typeface="Arial" charset="0"/>
              </a:rPr>
              <a:t>Additional Techniques for Management (cont’d)</a:t>
            </a:r>
          </a:p>
        </p:txBody>
      </p:sp>
      <p:sp>
        <p:nvSpPr>
          <p:cNvPr id="18435" name="Rectangle 3"/>
          <p:cNvSpPr>
            <a:spLocks noGrp="1" noChangeArrowheads="1"/>
          </p:cNvSpPr>
          <p:nvPr>
            <p:ph type="body" idx="1"/>
          </p:nvPr>
        </p:nvSpPr>
        <p:spPr>
          <a:xfrm>
            <a:off x="685800" y="1600200"/>
            <a:ext cx="7467600" cy="4191000"/>
          </a:xfrm>
        </p:spPr>
        <p:txBody>
          <a:bodyPr/>
          <a:lstStyle/>
          <a:p>
            <a:pPr eaLnBrk="1" hangingPunct="1"/>
            <a:r>
              <a:rPr lang="en-US" smtClean="0">
                <a:latin typeface="Arial" charset="0"/>
              </a:rPr>
              <a:t>Share a few guidelines for expected behavior in the classroom.</a:t>
            </a:r>
          </a:p>
          <a:p>
            <a:pPr eaLnBrk="1" hangingPunct="1"/>
            <a:r>
              <a:rPr lang="en-US" smtClean="0">
                <a:latin typeface="Arial" charset="0"/>
              </a:rPr>
              <a:t>Provide ideas for positive reinforcement.</a:t>
            </a:r>
          </a:p>
          <a:p>
            <a:pPr eaLnBrk="1" hangingPunct="1"/>
            <a:r>
              <a:rPr lang="en-US" smtClean="0">
                <a:latin typeface="Arial" charset="0"/>
              </a:rPr>
              <a:t>Assist in setting goals and determining consequences.</a:t>
            </a:r>
          </a:p>
          <a:p>
            <a:pPr eaLnBrk="1" hangingPunct="1"/>
            <a:r>
              <a:rPr lang="en-US" smtClean="0">
                <a:latin typeface="Arial" charset="0"/>
              </a:rPr>
              <a:t>Help the student teacher identify when to write a referral or contact families/caregivers.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7772400" cy="838200"/>
          </a:xfrm>
        </p:spPr>
        <p:txBody>
          <a:bodyPr/>
          <a:lstStyle/>
          <a:p>
            <a:pPr eaLnBrk="1" hangingPunct="1"/>
            <a:r>
              <a:rPr lang="en-US" b="1" smtClean="0">
                <a:solidFill>
                  <a:schemeClr val="bg1"/>
                </a:solidFill>
                <a:latin typeface="Arial" charset="0"/>
              </a:rPr>
              <a:t>In Summary: Semester-long Support Guidelines</a:t>
            </a:r>
          </a:p>
        </p:txBody>
      </p:sp>
      <p:sp>
        <p:nvSpPr>
          <p:cNvPr id="19459" name="Rectangle 3"/>
          <p:cNvSpPr>
            <a:spLocks noGrp="1" noChangeArrowheads="1"/>
          </p:cNvSpPr>
          <p:nvPr>
            <p:ph type="body" idx="1"/>
          </p:nvPr>
        </p:nvSpPr>
        <p:spPr>
          <a:xfrm>
            <a:off x="533400" y="1676400"/>
            <a:ext cx="8153400" cy="4419600"/>
          </a:xfrm>
        </p:spPr>
        <p:txBody>
          <a:bodyPr/>
          <a:lstStyle/>
          <a:p>
            <a:pPr eaLnBrk="1" hangingPunct="1"/>
            <a:r>
              <a:rPr lang="en-US" sz="3000" smtClean="0">
                <a:latin typeface="Arial" charset="0"/>
              </a:rPr>
              <a:t>Meet regularly throughout the week.</a:t>
            </a:r>
          </a:p>
          <a:p>
            <a:pPr eaLnBrk="1" hangingPunct="1"/>
            <a:r>
              <a:rPr lang="en-US" sz="3000" smtClean="0">
                <a:latin typeface="Arial" charset="0"/>
              </a:rPr>
              <a:t>Build a relationship of trust.</a:t>
            </a:r>
          </a:p>
          <a:p>
            <a:pPr eaLnBrk="1" hangingPunct="1"/>
            <a:r>
              <a:rPr lang="en-US" sz="3000" smtClean="0">
                <a:latin typeface="Arial" charset="0"/>
              </a:rPr>
              <a:t>Use this framework and the  Student Teacher Handbook to guide discussions on teaching and learning.</a:t>
            </a:r>
          </a:p>
          <a:p>
            <a:pPr eaLnBrk="1" hangingPunct="1"/>
            <a:r>
              <a:rPr lang="en-US" sz="3000" smtClean="0">
                <a:latin typeface="Arial" charset="0"/>
              </a:rPr>
              <a:t>Assist the student teacher to focus on improving student learning.</a:t>
            </a:r>
          </a:p>
          <a:p>
            <a:pPr eaLnBrk="1" hangingPunct="1"/>
            <a:r>
              <a:rPr lang="en-US" sz="3000" smtClean="0">
                <a:latin typeface="Arial" charset="0"/>
              </a:rPr>
              <a:t>Assist the student teacher with the non-instructional responsibilities of a teacher-of-record.</a:t>
            </a:r>
          </a:p>
          <a:p>
            <a:pPr eaLnBrk="1" hangingPunct="1"/>
            <a:endParaRPr lang="en-US" sz="3000" smtClean="0">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81000"/>
            <a:ext cx="7772400" cy="838200"/>
          </a:xfrm>
        </p:spPr>
        <p:txBody>
          <a:bodyPr/>
          <a:lstStyle/>
          <a:p>
            <a:pPr eaLnBrk="1" hangingPunct="1"/>
            <a:r>
              <a:rPr lang="en-US" b="1" smtClean="0">
                <a:solidFill>
                  <a:schemeClr val="bg1"/>
                </a:solidFill>
                <a:latin typeface="Arial" charset="0"/>
              </a:rPr>
              <a:t>The Ultimate Goal</a:t>
            </a:r>
          </a:p>
        </p:txBody>
      </p:sp>
      <p:sp>
        <p:nvSpPr>
          <p:cNvPr id="20483" name="Rectangle 3"/>
          <p:cNvSpPr>
            <a:spLocks noGrp="1" noChangeArrowheads="1"/>
          </p:cNvSpPr>
          <p:nvPr>
            <p:ph type="body" idx="1"/>
          </p:nvPr>
        </p:nvSpPr>
        <p:spPr>
          <a:xfrm>
            <a:off x="1143000" y="2286000"/>
            <a:ext cx="6781800" cy="3810000"/>
          </a:xfrm>
        </p:spPr>
        <p:txBody>
          <a:bodyPr/>
          <a:lstStyle/>
          <a:p>
            <a:pPr marL="469900" indent="0" eaLnBrk="1" hangingPunct="1">
              <a:buFontTx/>
              <a:buNone/>
            </a:pPr>
            <a:r>
              <a:rPr lang="en-US" dirty="0" smtClean="0">
                <a:latin typeface="Arial" charset="0"/>
              </a:rPr>
              <a:t>Mentors can help interns be more successful, more quickly by helping them focus on improving student learning.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90600" y="2057400"/>
            <a:ext cx="7162800" cy="2362200"/>
          </a:xfrm>
        </p:spPr>
        <p:txBody>
          <a:bodyPr/>
          <a:lstStyle/>
          <a:p>
            <a:pPr eaLnBrk="1" hangingPunct="1"/>
            <a:r>
              <a:rPr lang="en-US" smtClean="0">
                <a:latin typeface="Arial" charset="0"/>
              </a:rPr>
              <a:t>Profiling the Effective Cooperating-Student Teacher Relationship</a:t>
            </a:r>
          </a:p>
        </p:txBody>
      </p:sp>
      <p:pic>
        <p:nvPicPr>
          <p:cNvPr id="21507" name="Picture 3" descr="txbess_activity2"/>
          <p:cNvPicPr>
            <a:picLocks noChangeAspect="1" noChangeArrowheads="1"/>
          </p:cNvPicPr>
          <p:nvPr/>
        </p:nvPicPr>
        <p:blipFill>
          <a:blip r:embed="rId4" cstate="print"/>
          <a:srcRect/>
          <a:stretch>
            <a:fillRect/>
          </a:stretch>
        </p:blipFill>
        <p:spPr bwMode="auto">
          <a:xfrm>
            <a:off x="7324725" y="0"/>
            <a:ext cx="1819275" cy="12573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1371600" y="2057400"/>
            <a:ext cx="6400800" cy="3124200"/>
          </a:xfrm>
        </p:spPr>
        <p:txBody>
          <a:bodyPr/>
          <a:lstStyle/>
          <a:p>
            <a:pPr marL="339725" algn="l" eaLnBrk="1" hangingPunct="1"/>
            <a:r>
              <a:rPr lang="en-US" sz="3200" smtClean="0">
                <a:latin typeface="Arial" charset="0"/>
              </a:rPr>
              <a:t>“Seek first to understand… </a:t>
            </a:r>
            <a:br>
              <a:rPr lang="en-US" sz="3200" smtClean="0">
                <a:latin typeface="Arial" charset="0"/>
              </a:rPr>
            </a:br>
            <a:r>
              <a:rPr lang="en-US" sz="3200" smtClean="0">
                <a:latin typeface="Arial" charset="0"/>
              </a:rPr>
              <a:t>then to be understood.”</a:t>
            </a:r>
            <a:r>
              <a:rPr lang="en-US" smtClean="0">
                <a:latin typeface="Arial" charset="0"/>
              </a:rPr>
              <a:t/>
            </a:r>
            <a:br>
              <a:rPr lang="en-US" smtClean="0">
                <a:latin typeface="Arial" charset="0"/>
              </a:rPr>
            </a:br>
            <a:r>
              <a:rPr lang="en-US" sz="2000" smtClean="0">
                <a:latin typeface="Arial" charset="0"/>
              </a:rPr>
              <a:t/>
            </a:r>
            <a:br>
              <a:rPr lang="en-US" sz="2000" smtClean="0">
                <a:latin typeface="Arial" charset="0"/>
              </a:rPr>
            </a:br>
            <a:r>
              <a:rPr lang="en-US" smtClean="0">
                <a:latin typeface="Arial" charset="0"/>
              </a:rPr>
              <a:t>				</a:t>
            </a:r>
            <a:r>
              <a:rPr lang="en-US" sz="2800" smtClean="0">
                <a:latin typeface="Arial" charset="0"/>
              </a:rPr>
              <a:t>St. Francis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944562"/>
          </a:xfrm>
        </p:spPr>
        <p:txBody>
          <a:bodyPr/>
          <a:lstStyle/>
          <a:p>
            <a:pPr eaLnBrk="1" hangingPunct="1"/>
            <a:r>
              <a:rPr lang="en-US" b="1" smtClean="0">
                <a:solidFill>
                  <a:schemeClr val="bg1"/>
                </a:solidFill>
              </a:rPr>
              <a:t>3-2-1</a:t>
            </a:r>
          </a:p>
        </p:txBody>
      </p:sp>
      <p:sp>
        <p:nvSpPr>
          <p:cNvPr id="23555" name="Rectangle 3"/>
          <p:cNvSpPr>
            <a:spLocks noGrp="1" noChangeArrowheads="1"/>
          </p:cNvSpPr>
          <p:nvPr>
            <p:ph type="body" idx="1"/>
          </p:nvPr>
        </p:nvSpPr>
        <p:spPr>
          <a:xfrm>
            <a:off x="914400" y="1752600"/>
            <a:ext cx="7315200" cy="4373563"/>
          </a:xfrm>
        </p:spPr>
        <p:txBody>
          <a:bodyPr/>
          <a:lstStyle/>
          <a:p>
            <a:pPr marL="609600" indent="-609600" eaLnBrk="1" hangingPunct="1"/>
            <a:r>
              <a:rPr lang="en-US" smtClean="0"/>
              <a:t>Three things I learned</a:t>
            </a:r>
          </a:p>
          <a:p>
            <a:pPr marL="609600" indent="-609600" eaLnBrk="1" hangingPunct="1"/>
            <a:endParaRPr lang="en-US" smtClean="0"/>
          </a:p>
          <a:p>
            <a:pPr marL="609600" indent="-609600" eaLnBrk="1" hangingPunct="1"/>
            <a:r>
              <a:rPr lang="en-US" smtClean="0"/>
              <a:t>Two things I liked</a:t>
            </a:r>
          </a:p>
          <a:p>
            <a:pPr marL="609600" indent="-609600" eaLnBrk="1" hangingPunct="1"/>
            <a:endParaRPr lang="en-US" smtClean="0"/>
          </a:p>
          <a:p>
            <a:pPr marL="609600" indent="-609600" eaLnBrk="1" hangingPunct="1"/>
            <a:r>
              <a:rPr lang="en-US" smtClean="0"/>
              <a:t>One thing I’ll do immediately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944562"/>
          </a:xfrm>
        </p:spPr>
        <p:txBody>
          <a:bodyPr/>
          <a:lstStyle/>
          <a:p>
            <a:pPr eaLnBrk="1" hangingPunct="1"/>
            <a:r>
              <a:rPr lang="en-US" b="1" smtClean="0">
                <a:solidFill>
                  <a:schemeClr val="bg1"/>
                </a:solidFill>
              </a:rPr>
              <a:t>Contact Information</a:t>
            </a:r>
          </a:p>
        </p:txBody>
      </p:sp>
      <p:sp>
        <p:nvSpPr>
          <p:cNvPr id="24579" name="Rectangle 3"/>
          <p:cNvSpPr>
            <a:spLocks noGrp="1" noChangeArrowheads="1"/>
          </p:cNvSpPr>
          <p:nvPr>
            <p:ph type="body" idx="1"/>
          </p:nvPr>
        </p:nvSpPr>
        <p:spPr>
          <a:xfrm>
            <a:off x="914400" y="1371600"/>
            <a:ext cx="7315200" cy="4754563"/>
          </a:xfrm>
        </p:spPr>
        <p:txBody>
          <a:bodyPr/>
          <a:lstStyle/>
          <a:p>
            <a:pPr marL="457200" lvl="1" indent="0" eaLnBrk="1" hangingPunct="1">
              <a:buFontTx/>
              <a:buNone/>
            </a:pPr>
            <a:r>
              <a:rPr lang="en-US" sz="3200" smtClean="0"/>
              <a:t>Upon completion of this mentor training, send an e-mail verifying completion to Dr. Jan P. Seiter, </a:t>
            </a:r>
            <a:r>
              <a:rPr lang="en-US" sz="3200" smtClean="0">
                <a:hlinkClick r:id="rId4"/>
              </a:rPr>
              <a:t>jpseiter@htu.edu</a:t>
            </a:r>
            <a:r>
              <a:rPr lang="en-US" sz="3200" smtClean="0"/>
              <a:t> Director, ATCP, Huston-Tillotson University. Mentor training of cooperating teachers is required by TAC 228.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solidFill>
                  <a:schemeClr val="bg1"/>
                </a:solidFill>
              </a:rPr>
              <a:t>Mentor Training Module Completion</a:t>
            </a:r>
          </a:p>
        </p:txBody>
      </p:sp>
      <p:sp>
        <p:nvSpPr>
          <p:cNvPr id="25603" name="Content Placeholder 2"/>
          <p:cNvSpPr>
            <a:spLocks noGrp="1"/>
          </p:cNvSpPr>
          <p:nvPr>
            <p:ph idx="1"/>
          </p:nvPr>
        </p:nvSpPr>
        <p:spPr/>
        <p:txBody>
          <a:bodyPr/>
          <a:lstStyle/>
          <a:p>
            <a:r>
              <a:rPr lang="en-US" smtClean="0"/>
              <a:t>Please email </a:t>
            </a:r>
            <a:r>
              <a:rPr lang="en-US" smtClean="0">
                <a:hlinkClick r:id="rId3"/>
              </a:rPr>
              <a:t>jpseiter@htu.edu</a:t>
            </a:r>
            <a:r>
              <a:rPr lang="en-US" smtClean="0"/>
              <a:t> the following message:</a:t>
            </a:r>
          </a:p>
          <a:p>
            <a:r>
              <a:rPr lang="en-US" smtClean="0"/>
              <a:t>I ______________ have completed Mentor Training Modules (Phases, Coaching, Mentor) on _________ (today’s date) in preparation for serving as a cooperating teacher for a student teacher. I understand that this training does not qualify me for a voucher.</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6705600" cy="838200"/>
          </a:xfrm>
        </p:spPr>
        <p:txBody>
          <a:bodyPr/>
          <a:lstStyle/>
          <a:p>
            <a:pPr eaLnBrk="1" hangingPunct="1"/>
            <a:r>
              <a:rPr lang="en-US" b="1" smtClean="0">
                <a:solidFill>
                  <a:schemeClr val="bg1"/>
                </a:solidFill>
                <a:latin typeface="Arial" charset="0"/>
              </a:rPr>
              <a:t>Qualities of an Effective Mentor: Reflection</a:t>
            </a:r>
          </a:p>
        </p:txBody>
      </p:sp>
      <p:sp>
        <p:nvSpPr>
          <p:cNvPr id="6147" name="Rectangle 3"/>
          <p:cNvSpPr>
            <a:spLocks noGrp="1" noChangeArrowheads="1"/>
          </p:cNvSpPr>
          <p:nvPr>
            <p:ph type="body" idx="1"/>
          </p:nvPr>
        </p:nvSpPr>
        <p:spPr>
          <a:xfrm>
            <a:off x="990600" y="1981200"/>
            <a:ext cx="7162800" cy="3962400"/>
          </a:xfrm>
        </p:spPr>
        <p:txBody>
          <a:bodyPr/>
          <a:lstStyle/>
          <a:p>
            <a:pPr marL="468313" indent="-468313" eaLnBrk="1" hangingPunct="1"/>
            <a:r>
              <a:rPr lang="en-US" dirty="0" smtClean="0">
                <a:latin typeface="Arial" charset="0"/>
              </a:rPr>
              <a:t>Think about a significant role model in your life and the qualities that make him/her special. Make a list.</a:t>
            </a:r>
          </a:p>
          <a:p>
            <a:pPr marL="468313" indent="-468313" eaLnBrk="1" hangingPunct="1"/>
            <a:r>
              <a:rPr lang="en-US" dirty="0" smtClean="0">
                <a:latin typeface="Arial" charset="0"/>
              </a:rPr>
              <a:t>Reflect on the qualities that you believe you have as a mentor that make you special.  Make a list.</a:t>
            </a:r>
          </a:p>
        </p:txBody>
      </p:sp>
      <p:pic>
        <p:nvPicPr>
          <p:cNvPr id="6148" name="Picture 4" descr="txbess_activity2"/>
          <p:cNvPicPr>
            <a:picLocks noChangeAspect="1" noChangeArrowheads="1"/>
          </p:cNvPicPr>
          <p:nvPr/>
        </p:nvPicPr>
        <p:blipFill>
          <a:blip r:embed="rId4" cstate="print"/>
          <a:srcRect/>
          <a:stretch>
            <a:fillRect/>
          </a:stretch>
        </p:blipFill>
        <p:spPr bwMode="auto">
          <a:xfrm>
            <a:off x="7324725" y="0"/>
            <a:ext cx="1819275"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838200"/>
          </a:xfrm>
        </p:spPr>
        <p:txBody>
          <a:bodyPr/>
          <a:lstStyle/>
          <a:p>
            <a:pPr eaLnBrk="1" hangingPunct="1"/>
            <a:r>
              <a:rPr lang="en-US" b="1" dirty="0" smtClean="0">
                <a:solidFill>
                  <a:schemeClr val="bg1"/>
                </a:solidFill>
                <a:latin typeface="Arial" charset="0"/>
              </a:rPr>
              <a:t>What would a student teacher say in…</a:t>
            </a:r>
            <a:endParaRPr lang="en-US" b="1" dirty="0" smtClean="0">
              <a:solidFill>
                <a:schemeClr val="bg1"/>
              </a:solidFill>
              <a:latin typeface="Arial" charset="0"/>
            </a:endParaRPr>
          </a:p>
        </p:txBody>
      </p:sp>
      <p:sp>
        <p:nvSpPr>
          <p:cNvPr id="7171" name="Rectangle 3"/>
          <p:cNvSpPr>
            <a:spLocks noGrp="1" noChangeArrowheads="1"/>
          </p:cNvSpPr>
          <p:nvPr>
            <p:ph type="body" idx="1"/>
          </p:nvPr>
        </p:nvSpPr>
        <p:spPr>
          <a:xfrm>
            <a:off x="1066800" y="1676400"/>
            <a:ext cx="7315200" cy="4419600"/>
          </a:xfrm>
        </p:spPr>
        <p:txBody>
          <a:bodyPr/>
          <a:lstStyle/>
          <a:p>
            <a:pPr eaLnBrk="1" hangingPunct="1"/>
            <a:r>
              <a:rPr lang="en-US" dirty="0" smtClean="0">
                <a:latin typeface="Arial" charset="0"/>
              </a:rPr>
              <a:t>The week before school…?</a:t>
            </a:r>
          </a:p>
          <a:p>
            <a:pPr eaLnBrk="1" hangingPunct="1"/>
            <a:endParaRPr lang="en-US" dirty="0" smtClean="0">
              <a:latin typeface="Arial" charset="0"/>
            </a:endParaRPr>
          </a:p>
          <a:p>
            <a:pPr eaLnBrk="1" hangingPunct="1"/>
            <a:r>
              <a:rPr lang="en-US" dirty="0" smtClean="0">
                <a:latin typeface="Arial" charset="0"/>
              </a:rPr>
              <a:t>Weeks 1-4…?</a:t>
            </a:r>
          </a:p>
          <a:p>
            <a:pPr eaLnBrk="1" hangingPunct="1"/>
            <a:endParaRPr lang="en-US" dirty="0" smtClean="0">
              <a:latin typeface="Arial" charset="0"/>
            </a:endParaRPr>
          </a:p>
          <a:p>
            <a:pPr eaLnBrk="1" hangingPunct="1"/>
            <a:r>
              <a:rPr lang="en-US" dirty="0" smtClean="0">
                <a:latin typeface="Arial" charset="0"/>
              </a:rPr>
              <a:t>Weeks 5-8…?</a:t>
            </a:r>
          </a:p>
          <a:p>
            <a:pPr eaLnBrk="1" hangingPunct="1"/>
            <a:endParaRPr lang="en-US" dirty="0" smtClean="0">
              <a:latin typeface="Arial" charset="0"/>
            </a:endParaRPr>
          </a:p>
          <a:p>
            <a:pPr eaLnBrk="1" hangingPunct="1"/>
            <a:r>
              <a:rPr lang="en-US" dirty="0" smtClean="0">
                <a:latin typeface="Arial" charset="0"/>
              </a:rPr>
              <a:t>Weeks 9-12…?</a:t>
            </a:r>
            <a:endParaRPr lang="en-US" dirty="0" smtClean="0">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838200"/>
          </a:xfrm>
        </p:spPr>
        <p:txBody>
          <a:bodyPr/>
          <a:lstStyle/>
          <a:p>
            <a:pPr eaLnBrk="1" hangingPunct="1"/>
            <a:r>
              <a:rPr lang="en-US" b="1" dirty="0" smtClean="0">
                <a:solidFill>
                  <a:schemeClr val="bg1"/>
                </a:solidFill>
                <a:latin typeface="Arial" charset="0"/>
              </a:rPr>
              <a:t>What do they say…?</a:t>
            </a:r>
            <a:endParaRPr lang="en-US" b="1" dirty="0" smtClean="0">
              <a:solidFill>
                <a:schemeClr val="bg1"/>
              </a:solidFill>
              <a:latin typeface="Arial" charset="0"/>
            </a:endParaRPr>
          </a:p>
        </p:txBody>
      </p:sp>
      <p:grpSp>
        <p:nvGrpSpPr>
          <p:cNvPr id="4" name="Group 81"/>
          <p:cNvGrpSpPr>
            <a:grpSpLocks/>
          </p:cNvGrpSpPr>
          <p:nvPr/>
        </p:nvGrpSpPr>
        <p:grpSpPr bwMode="auto">
          <a:xfrm>
            <a:off x="609600" y="1524000"/>
            <a:ext cx="7924800" cy="4800600"/>
            <a:chOff x="384" y="960"/>
            <a:chExt cx="5088" cy="3360"/>
          </a:xfrm>
        </p:grpSpPr>
        <p:sp>
          <p:nvSpPr>
            <p:cNvPr id="5" name="AutoShape 5"/>
            <p:cNvSpPr>
              <a:spLocks noChangeAspect="1" noChangeArrowheads="1" noTextEdit="1"/>
            </p:cNvSpPr>
            <p:nvPr/>
          </p:nvSpPr>
          <p:spPr bwMode="auto">
            <a:xfrm>
              <a:off x="384" y="960"/>
              <a:ext cx="5088" cy="3360"/>
            </a:xfrm>
            <a:prstGeom prst="rect">
              <a:avLst/>
            </a:prstGeom>
            <a:noFill/>
            <a:ln w="9525">
              <a:noFill/>
              <a:miter lim="800000"/>
              <a:headEnd/>
              <a:tailEnd/>
            </a:ln>
          </p:spPr>
          <p:txBody>
            <a:bodyPr/>
            <a:lstStyle/>
            <a:p>
              <a:endParaRPr lang="en-US"/>
            </a:p>
          </p:txBody>
        </p:sp>
        <p:sp>
          <p:nvSpPr>
            <p:cNvPr id="6" name="Rectangle 7"/>
            <p:cNvSpPr>
              <a:spLocks noChangeArrowheads="1"/>
            </p:cNvSpPr>
            <p:nvPr/>
          </p:nvSpPr>
          <p:spPr bwMode="auto">
            <a:xfrm>
              <a:off x="558" y="1012"/>
              <a:ext cx="40" cy="173"/>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7" name="Rectangle 8"/>
            <p:cNvSpPr>
              <a:spLocks noChangeArrowheads="1"/>
            </p:cNvSpPr>
            <p:nvPr/>
          </p:nvSpPr>
          <p:spPr bwMode="auto">
            <a:xfrm>
              <a:off x="964" y="1012"/>
              <a:ext cx="40" cy="173"/>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8" name="Rectangle 9"/>
            <p:cNvSpPr>
              <a:spLocks noChangeArrowheads="1"/>
            </p:cNvSpPr>
            <p:nvPr/>
          </p:nvSpPr>
          <p:spPr bwMode="auto">
            <a:xfrm>
              <a:off x="1372" y="1012"/>
              <a:ext cx="40" cy="173"/>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9" name="Rectangle 10"/>
            <p:cNvSpPr>
              <a:spLocks noChangeArrowheads="1"/>
            </p:cNvSpPr>
            <p:nvPr/>
          </p:nvSpPr>
          <p:spPr bwMode="auto">
            <a:xfrm>
              <a:off x="1778" y="1012"/>
              <a:ext cx="40" cy="173"/>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10" name="Rectangle 11"/>
            <p:cNvSpPr>
              <a:spLocks noChangeArrowheads="1"/>
            </p:cNvSpPr>
            <p:nvPr/>
          </p:nvSpPr>
          <p:spPr bwMode="auto">
            <a:xfrm>
              <a:off x="2185" y="1012"/>
              <a:ext cx="40" cy="173"/>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11" name="Rectangle 12"/>
            <p:cNvSpPr>
              <a:spLocks noChangeArrowheads="1"/>
            </p:cNvSpPr>
            <p:nvPr/>
          </p:nvSpPr>
          <p:spPr bwMode="auto">
            <a:xfrm>
              <a:off x="2592" y="1012"/>
              <a:ext cx="40" cy="173"/>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12" name="Rectangle 13"/>
            <p:cNvSpPr>
              <a:spLocks noChangeArrowheads="1"/>
            </p:cNvSpPr>
            <p:nvPr/>
          </p:nvSpPr>
          <p:spPr bwMode="auto">
            <a:xfrm>
              <a:off x="2999" y="1012"/>
              <a:ext cx="40" cy="173"/>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13" name="Rectangle 14"/>
            <p:cNvSpPr>
              <a:spLocks noChangeArrowheads="1"/>
            </p:cNvSpPr>
            <p:nvPr/>
          </p:nvSpPr>
          <p:spPr bwMode="auto">
            <a:xfrm>
              <a:off x="3405" y="1012"/>
              <a:ext cx="40" cy="173"/>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14" name="Rectangle 15"/>
            <p:cNvSpPr>
              <a:spLocks noChangeArrowheads="1"/>
            </p:cNvSpPr>
            <p:nvPr/>
          </p:nvSpPr>
          <p:spPr bwMode="auto">
            <a:xfrm>
              <a:off x="3813" y="1012"/>
              <a:ext cx="40" cy="173"/>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15" name="Rectangle 16"/>
            <p:cNvSpPr>
              <a:spLocks noChangeArrowheads="1"/>
            </p:cNvSpPr>
            <p:nvPr/>
          </p:nvSpPr>
          <p:spPr bwMode="auto">
            <a:xfrm>
              <a:off x="4219" y="1012"/>
              <a:ext cx="40" cy="173"/>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16" name="Rectangle 17"/>
            <p:cNvSpPr>
              <a:spLocks noChangeArrowheads="1"/>
            </p:cNvSpPr>
            <p:nvPr/>
          </p:nvSpPr>
          <p:spPr bwMode="auto">
            <a:xfrm>
              <a:off x="4625" y="1012"/>
              <a:ext cx="40" cy="173"/>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17" name="Rectangle 18"/>
            <p:cNvSpPr>
              <a:spLocks noChangeArrowheads="1"/>
            </p:cNvSpPr>
            <p:nvPr/>
          </p:nvSpPr>
          <p:spPr bwMode="auto">
            <a:xfrm>
              <a:off x="5033" y="1012"/>
              <a:ext cx="40" cy="173"/>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18" name="Rectangle 19"/>
            <p:cNvSpPr>
              <a:spLocks noChangeArrowheads="1"/>
            </p:cNvSpPr>
            <p:nvPr/>
          </p:nvSpPr>
          <p:spPr bwMode="auto">
            <a:xfrm rot="-5400000">
              <a:off x="395" y="3848"/>
              <a:ext cx="546" cy="174"/>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Week 1</a:t>
              </a:r>
              <a:endParaRPr lang="en-US"/>
            </a:p>
          </p:txBody>
        </p:sp>
        <p:sp>
          <p:nvSpPr>
            <p:cNvPr id="19" name="Rectangle 20"/>
            <p:cNvSpPr>
              <a:spLocks noChangeArrowheads="1"/>
            </p:cNvSpPr>
            <p:nvPr/>
          </p:nvSpPr>
          <p:spPr bwMode="auto">
            <a:xfrm rot="-5400000">
              <a:off x="646" y="3691"/>
              <a:ext cx="42" cy="173"/>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 </a:t>
              </a:r>
              <a:endParaRPr lang="en-US"/>
            </a:p>
          </p:txBody>
        </p:sp>
        <p:sp>
          <p:nvSpPr>
            <p:cNvPr id="20" name="Rectangle 21"/>
            <p:cNvSpPr>
              <a:spLocks noChangeArrowheads="1"/>
            </p:cNvSpPr>
            <p:nvPr/>
          </p:nvSpPr>
          <p:spPr bwMode="auto">
            <a:xfrm rot="-5400000">
              <a:off x="803" y="3840"/>
              <a:ext cx="546" cy="174"/>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Week 2</a:t>
              </a:r>
              <a:endParaRPr lang="en-US"/>
            </a:p>
          </p:txBody>
        </p:sp>
        <p:sp>
          <p:nvSpPr>
            <p:cNvPr id="21" name="Rectangle 22"/>
            <p:cNvSpPr>
              <a:spLocks noChangeArrowheads="1"/>
            </p:cNvSpPr>
            <p:nvPr/>
          </p:nvSpPr>
          <p:spPr bwMode="auto">
            <a:xfrm rot="-5400000">
              <a:off x="1053" y="3691"/>
              <a:ext cx="42" cy="173"/>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 </a:t>
              </a:r>
              <a:endParaRPr lang="en-US"/>
            </a:p>
          </p:txBody>
        </p:sp>
        <p:sp>
          <p:nvSpPr>
            <p:cNvPr id="22" name="Rectangle 23"/>
            <p:cNvSpPr>
              <a:spLocks noChangeArrowheads="1"/>
            </p:cNvSpPr>
            <p:nvPr/>
          </p:nvSpPr>
          <p:spPr bwMode="auto">
            <a:xfrm rot="-5400000">
              <a:off x="1212" y="3829"/>
              <a:ext cx="546" cy="174"/>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Week 3</a:t>
              </a:r>
              <a:endParaRPr lang="en-US"/>
            </a:p>
          </p:txBody>
        </p:sp>
        <p:sp>
          <p:nvSpPr>
            <p:cNvPr id="23" name="Rectangle 24"/>
            <p:cNvSpPr>
              <a:spLocks noChangeArrowheads="1"/>
            </p:cNvSpPr>
            <p:nvPr/>
          </p:nvSpPr>
          <p:spPr bwMode="auto">
            <a:xfrm rot="-5400000">
              <a:off x="1463" y="3691"/>
              <a:ext cx="42" cy="173"/>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 </a:t>
              </a:r>
              <a:endParaRPr lang="en-US"/>
            </a:p>
          </p:txBody>
        </p:sp>
        <p:sp>
          <p:nvSpPr>
            <p:cNvPr id="24" name="Rectangle 25"/>
            <p:cNvSpPr>
              <a:spLocks noChangeArrowheads="1"/>
            </p:cNvSpPr>
            <p:nvPr/>
          </p:nvSpPr>
          <p:spPr bwMode="auto">
            <a:xfrm rot="-5400000">
              <a:off x="1618" y="3849"/>
              <a:ext cx="546" cy="174"/>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Week 4</a:t>
              </a:r>
              <a:endParaRPr lang="en-US"/>
            </a:p>
          </p:txBody>
        </p:sp>
        <p:sp>
          <p:nvSpPr>
            <p:cNvPr id="25" name="Rectangle 26"/>
            <p:cNvSpPr>
              <a:spLocks noChangeArrowheads="1"/>
            </p:cNvSpPr>
            <p:nvPr/>
          </p:nvSpPr>
          <p:spPr bwMode="auto">
            <a:xfrm rot="-5400000">
              <a:off x="1869" y="3691"/>
              <a:ext cx="42" cy="173"/>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 </a:t>
              </a:r>
              <a:endParaRPr lang="en-US"/>
            </a:p>
          </p:txBody>
        </p:sp>
        <p:sp>
          <p:nvSpPr>
            <p:cNvPr id="26" name="Rectangle 27"/>
            <p:cNvSpPr>
              <a:spLocks noChangeArrowheads="1"/>
            </p:cNvSpPr>
            <p:nvPr/>
          </p:nvSpPr>
          <p:spPr bwMode="auto">
            <a:xfrm rot="-5400000">
              <a:off x="2022" y="3842"/>
              <a:ext cx="546" cy="174"/>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Week 5</a:t>
              </a:r>
              <a:endParaRPr lang="en-US"/>
            </a:p>
          </p:txBody>
        </p:sp>
        <p:sp>
          <p:nvSpPr>
            <p:cNvPr id="27" name="Rectangle 28"/>
            <p:cNvSpPr>
              <a:spLocks noChangeArrowheads="1"/>
            </p:cNvSpPr>
            <p:nvPr/>
          </p:nvSpPr>
          <p:spPr bwMode="auto">
            <a:xfrm rot="-5400000">
              <a:off x="2275" y="3691"/>
              <a:ext cx="42" cy="173"/>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 </a:t>
              </a:r>
              <a:endParaRPr lang="en-US"/>
            </a:p>
          </p:txBody>
        </p:sp>
        <p:sp>
          <p:nvSpPr>
            <p:cNvPr id="28" name="Rectangle 29"/>
            <p:cNvSpPr>
              <a:spLocks noChangeArrowheads="1"/>
            </p:cNvSpPr>
            <p:nvPr/>
          </p:nvSpPr>
          <p:spPr bwMode="auto">
            <a:xfrm rot="-5400000">
              <a:off x="2454" y="3833"/>
              <a:ext cx="504" cy="174"/>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Week6</a:t>
              </a:r>
              <a:endParaRPr lang="en-US"/>
            </a:p>
          </p:txBody>
        </p:sp>
        <p:sp>
          <p:nvSpPr>
            <p:cNvPr id="29" name="Rectangle 30"/>
            <p:cNvSpPr>
              <a:spLocks noChangeArrowheads="1"/>
            </p:cNvSpPr>
            <p:nvPr/>
          </p:nvSpPr>
          <p:spPr bwMode="auto">
            <a:xfrm rot="-5400000">
              <a:off x="2662" y="3690"/>
              <a:ext cx="85" cy="174"/>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  </a:t>
              </a:r>
              <a:endParaRPr lang="en-US"/>
            </a:p>
          </p:txBody>
        </p:sp>
        <p:sp>
          <p:nvSpPr>
            <p:cNvPr id="30" name="Rectangle 31"/>
            <p:cNvSpPr>
              <a:spLocks noChangeArrowheads="1"/>
            </p:cNvSpPr>
            <p:nvPr/>
          </p:nvSpPr>
          <p:spPr bwMode="auto">
            <a:xfrm rot="-5400000">
              <a:off x="2838" y="3836"/>
              <a:ext cx="546" cy="174"/>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Week 7</a:t>
              </a:r>
              <a:endParaRPr lang="en-US"/>
            </a:p>
          </p:txBody>
        </p:sp>
        <p:sp>
          <p:nvSpPr>
            <p:cNvPr id="31" name="Rectangle 32"/>
            <p:cNvSpPr>
              <a:spLocks noChangeArrowheads="1"/>
            </p:cNvSpPr>
            <p:nvPr/>
          </p:nvSpPr>
          <p:spPr bwMode="auto">
            <a:xfrm rot="-5400000">
              <a:off x="3089" y="3691"/>
              <a:ext cx="42" cy="173"/>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 </a:t>
              </a:r>
              <a:endParaRPr lang="en-US"/>
            </a:p>
          </p:txBody>
        </p:sp>
        <p:sp>
          <p:nvSpPr>
            <p:cNvPr id="32" name="Rectangle 33"/>
            <p:cNvSpPr>
              <a:spLocks noChangeArrowheads="1"/>
            </p:cNvSpPr>
            <p:nvPr/>
          </p:nvSpPr>
          <p:spPr bwMode="auto">
            <a:xfrm rot="-5400000">
              <a:off x="3244" y="3847"/>
              <a:ext cx="546" cy="174"/>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Week 8</a:t>
              </a:r>
              <a:endParaRPr lang="en-US"/>
            </a:p>
          </p:txBody>
        </p:sp>
        <p:sp>
          <p:nvSpPr>
            <p:cNvPr id="33" name="Rectangle 34"/>
            <p:cNvSpPr>
              <a:spLocks noChangeArrowheads="1"/>
            </p:cNvSpPr>
            <p:nvPr/>
          </p:nvSpPr>
          <p:spPr bwMode="auto">
            <a:xfrm rot="-5400000">
              <a:off x="3496" y="3691"/>
              <a:ext cx="42" cy="173"/>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 </a:t>
              </a:r>
              <a:endParaRPr lang="en-US"/>
            </a:p>
          </p:txBody>
        </p:sp>
        <p:sp>
          <p:nvSpPr>
            <p:cNvPr id="34" name="Rectangle 35"/>
            <p:cNvSpPr>
              <a:spLocks noChangeArrowheads="1"/>
            </p:cNvSpPr>
            <p:nvPr/>
          </p:nvSpPr>
          <p:spPr bwMode="auto">
            <a:xfrm rot="-5400000">
              <a:off x="3652" y="3834"/>
              <a:ext cx="546" cy="174"/>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Week 9</a:t>
              </a:r>
              <a:endParaRPr lang="en-US"/>
            </a:p>
          </p:txBody>
        </p:sp>
        <p:sp>
          <p:nvSpPr>
            <p:cNvPr id="35" name="Rectangle 36"/>
            <p:cNvSpPr>
              <a:spLocks noChangeArrowheads="1"/>
            </p:cNvSpPr>
            <p:nvPr/>
          </p:nvSpPr>
          <p:spPr bwMode="auto">
            <a:xfrm rot="-5400000">
              <a:off x="3903" y="3691"/>
              <a:ext cx="42" cy="173"/>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 </a:t>
              </a:r>
              <a:endParaRPr lang="en-US"/>
            </a:p>
          </p:txBody>
        </p:sp>
        <p:sp>
          <p:nvSpPr>
            <p:cNvPr id="36" name="Rectangle 37"/>
            <p:cNvSpPr>
              <a:spLocks noChangeArrowheads="1"/>
            </p:cNvSpPr>
            <p:nvPr/>
          </p:nvSpPr>
          <p:spPr bwMode="auto">
            <a:xfrm rot="-5400000">
              <a:off x="4014" y="3856"/>
              <a:ext cx="639" cy="174"/>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Week 10</a:t>
              </a:r>
              <a:endParaRPr lang="en-US"/>
            </a:p>
          </p:txBody>
        </p:sp>
        <p:sp>
          <p:nvSpPr>
            <p:cNvPr id="37" name="Rectangle 38"/>
            <p:cNvSpPr>
              <a:spLocks noChangeArrowheads="1"/>
            </p:cNvSpPr>
            <p:nvPr/>
          </p:nvSpPr>
          <p:spPr bwMode="auto">
            <a:xfrm rot="-5400000">
              <a:off x="4310" y="3691"/>
              <a:ext cx="42" cy="173"/>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 </a:t>
              </a:r>
              <a:endParaRPr lang="en-US"/>
            </a:p>
          </p:txBody>
        </p:sp>
        <p:sp>
          <p:nvSpPr>
            <p:cNvPr id="38" name="Rectangle 39"/>
            <p:cNvSpPr>
              <a:spLocks noChangeArrowheads="1"/>
            </p:cNvSpPr>
            <p:nvPr/>
          </p:nvSpPr>
          <p:spPr bwMode="auto">
            <a:xfrm rot="-5400000">
              <a:off x="4415" y="3833"/>
              <a:ext cx="639" cy="174"/>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Week 11</a:t>
              </a:r>
              <a:endParaRPr lang="en-US"/>
            </a:p>
          </p:txBody>
        </p:sp>
        <p:sp>
          <p:nvSpPr>
            <p:cNvPr id="39" name="Rectangle 40"/>
            <p:cNvSpPr>
              <a:spLocks noChangeArrowheads="1"/>
            </p:cNvSpPr>
            <p:nvPr/>
          </p:nvSpPr>
          <p:spPr bwMode="auto">
            <a:xfrm rot="-5400000">
              <a:off x="4716" y="3689"/>
              <a:ext cx="42" cy="173"/>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 </a:t>
              </a:r>
              <a:endParaRPr lang="en-US"/>
            </a:p>
          </p:txBody>
        </p:sp>
        <p:sp>
          <p:nvSpPr>
            <p:cNvPr id="40" name="Rectangle 41"/>
            <p:cNvSpPr>
              <a:spLocks noChangeArrowheads="1"/>
            </p:cNvSpPr>
            <p:nvPr/>
          </p:nvSpPr>
          <p:spPr bwMode="auto">
            <a:xfrm rot="-5400000">
              <a:off x="4826" y="3810"/>
              <a:ext cx="639" cy="174"/>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Week 12</a:t>
              </a:r>
              <a:endParaRPr lang="en-US"/>
            </a:p>
          </p:txBody>
        </p:sp>
        <p:sp>
          <p:nvSpPr>
            <p:cNvPr id="41" name="Rectangle 42"/>
            <p:cNvSpPr>
              <a:spLocks noChangeArrowheads="1"/>
            </p:cNvSpPr>
            <p:nvPr/>
          </p:nvSpPr>
          <p:spPr bwMode="auto">
            <a:xfrm rot="-5400000">
              <a:off x="5124" y="3689"/>
              <a:ext cx="42" cy="173"/>
            </a:xfrm>
            <a:prstGeom prst="rect">
              <a:avLst/>
            </a:prstGeom>
            <a:noFill/>
            <a:ln w="9525">
              <a:noFill/>
              <a:miter lim="800000"/>
              <a:headEnd/>
              <a:tailEnd/>
            </a:ln>
          </p:spPr>
          <p:txBody>
            <a:bodyPr wrap="none" lIns="0" tIns="0" rIns="0" bIns="0">
              <a:spAutoFit/>
            </a:bodyPr>
            <a:lstStyle/>
            <a:p>
              <a:r>
                <a:rPr lang="en-US" b="1">
                  <a:solidFill>
                    <a:srgbClr val="0000FF"/>
                  </a:solidFill>
                  <a:latin typeface="Tahoma" pitchFamily="34" charset="0"/>
                </a:rPr>
                <a:t> </a:t>
              </a:r>
              <a:endParaRPr lang="en-US"/>
            </a:p>
          </p:txBody>
        </p:sp>
        <p:sp>
          <p:nvSpPr>
            <p:cNvPr id="42" name="Rectangle 43"/>
            <p:cNvSpPr>
              <a:spLocks noChangeArrowheads="1"/>
            </p:cNvSpPr>
            <p:nvPr/>
          </p:nvSpPr>
          <p:spPr bwMode="auto">
            <a:xfrm>
              <a:off x="482" y="4152"/>
              <a:ext cx="2" cy="10"/>
            </a:xfrm>
            <a:prstGeom prst="rect">
              <a:avLst/>
            </a:prstGeom>
            <a:noFill/>
            <a:ln w="9525">
              <a:noFill/>
              <a:miter lim="800000"/>
              <a:headEnd/>
              <a:tailEnd/>
            </a:ln>
          </p:spPr>
          <p:txBody>
            <a:bodyPr wrap="none" lIns="0" tIns="0" rIns="0" bIns="0">
              <a:spAutoFit/>
            </a:bodyPr>
            <a:lstStyle/>
            <a:p>
              <a:r>
                <a:rPr lang="en-US" sz="100">
                  <a:solidFill>
                    <a:srgbClr val="000000"/>
                  </a:solidFill>
                  <a:latin typeface="Times New Roman" pitchFamily="18" charset="0"/>
                </a:rPr>
                <a:t> </a:t>
              </a:r>
              <a:endParaRPr lang="en-US"/>
            </a:p>
          </p:txBody>
        </p:sp>
        <p:sp>
          <p:nvSpPr>
            <p:cNvPr id="43" name="Rectangle 44"/>
            <p:cNvSpPr>
              <a:spLocks noChangeArrowheads="1"/>
            </p:cNvSpPr>
            <p:nvPr/>
          </p:nvSpPr>
          <p:spPr bwMode="auto">
            <a:xfrm>
              <a:off x="482" y="4165"/>
              <a:ext cx="26"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 </a:t>
              </a:r>
              <a:endParaRPr lang="en-US"/>
            </a:p>
          </p:txBody>
        </p:sp>
        <p:sp>
          <p:nvSpPr>
            <p:cNvPr id="44" name="Rectangle 49"/>
            <p:cNvSpPr>
              <a:spLocks noChangeArrowheads="1"/>
            </p:cNvSpPr>
            <p:nvPr/>
          </p:nvSpPr>
          <p:spPr bwMode="auto">
            <a:xfrm>
              <a:off x="1216" y="1871"/>
              <a:ext cx="704" cy="154"/>
            </a:xfrm>
            <a:prstGeom prst="rect">
              <a:avLst/>
            </a:prstGeom>
            <a:solidFill>
              <a:srgbClr val="00FFFF"/>
            </a:solidFill>
            <a:ln w="9525">
              <a:noFill/>
              <a:miter lim="800000"/>
              <a:headEnd/>
              <a:tailEnd/>
            </a:ln>
          </p:spPr>
          <p:txBody>
            <a:bodyPr lIns="0" tIns="0" rIns="0" bIns="0">
              <a:spAutoFit/>
            </a:bodyPr>
            <a:lstStyle/>
            <a:p>
              <a:pPr algn="ctr"/>
              <a:r>
                <a:rPr lang="en-US" sz="1600" b="1">
                  <a:solidFill>
                    <a:srgbClr val="FF0000"/>
                  </a:solidFill>
                </a:rPr>
                <a:t>Survival</a:t>
              </a:r>
              <a:endParaRPr lang="en-US" sz="1600"/>
            </a:p>
          </p:txBody>
        </p:sp>
        <p:sp>
          <p:nvSpPr>
            <p:cNvPr id="45" name="Rectangle 50"/>
            <p:cNvSpPr>
              <a:spLocks noChangeArrowheads="1"/>
            </p:cNvSpPr>
            <p:nvPr/>
          </p:nvSpPr>
          <p:spPr bwMode="auto">
            <a:xfrm>
              <a:off x="1813" y="1871"/>
              <a:ext cx="38" cy="154"/>
            </a:xfrm>
            <a:prstGeom prst="rect">
              <a:avLst/>
            </a:prstGeom>
            <a:noFill/>
            <a:ln w="9525">
              <a:noFill/>
              <a:miter lim="800000"/>
              <a:headEnd/>
              <a:tailEnd/>
            </a:ln>
          </p:spPr>
          <p:txBody>
            <a:bodyPr wrap="none" lIns="0" tIns="0" rIns="0" bIns="0">
              <a:spAutoFit/>
            </a:bodyPr>
            <a:lstStyle/>
            <a:p>
              <a:r>
                <a:rPr lang="en-US" sz="1600" b="1">
                  <a:solidFill>
                    <a:srgbClr val="000000"/>
                  </a:solidFill>
                  <a:latin typeface="Tahoma" pitchFamily="34" charset="0"/>
                </a:rPr>
                <a:t> </a:t>
              </a:r>
              <a:endParaRPr lang="en-US"/>
            </a:p>
          </p:txBody>
        </p:sp>
        <p:sp>
          <p:nvSpPr>
            <p:cNvPr id="46" name="Rectangle 55"/>
            <p:cNvSpPr>
              <a:spLocks noChangeArrowheads="1"/>
            </p:cNvSpPr>
            <p:nvPr/>
          </p:nvSpPr>
          <p:spPr bwMode="auto">
            <a:xfrm>
              <a:off x="720" y="1296"/>
              <a:ext cx="890" cy="154"/>
            </a:xfrm>
            <a:prstGeom prst="rect">
              <a:avLst/>
            </a:prstGeom>
            <a:solidFill>
              <a:srgbClr val="00FFFF"/>
            </a:solidFill>
            <a:ln w="9525">
              <a:noFill/>
              <a:miter lim="800000"/>
              <a:headEnd/>
              <a:tailEnd/>
            </a:ln>
          </p:spPr>
          <p:txBody>
            <a:bodyPr lIns="0" tIns="0" rIns="0" bIns="0">
              <a:spAutoFit/>
            </a:bodyPr>
            <a:lstStyle/>
            <a:p>
              <a:pPr algn="ctr"/>
              <a:r>
                <a:rPr lang="en-US" sz="1600" b="1">
                  <a:solidFill>
                    <a:srgbClr val="FF0000"/>
                  </a:solidFill>
                </a:rPr>
                <a:t>Anticipation</a:t>
              </a:r>
              <a:endParaRPr lang="en-US" sz="1600"/>
            </a:p>
          </p:txBody>
        </p:sp>
        <p:sp>
          <p:nvSpPr>
            <p:cNvPr id="47" name="Rectangle 56"/>
            <p:cNvSpPr>
              <a:spLocks noChangeArrowheads="1"/>
            </p:cNvSpPr>
            <p:nvPr/>
          </p:nvSpPr>
          <p:spPr bwMode="auto">
            <a:xfrm>
              <a:off x="1779" y="1281"/>
              <a:ext cx="38" cy="154"/>
            </a:xfrm>
            <a:prstGeom prst="rect">
              <a:avLst/>
            </a:prstGeom>
            <a:noFill/>
            <a:ln w="9525">
              <a:noFill/>
              <a:miter lim="800000"/>
              <a:headEnd/>
              <a:tailEnd/>
            </a:ln>
          </p:spPr>
          <p:txBody>
            <a:bodyPr wrap="none" lIns="0" tIns="0" rIns="0" bIns="0">
              <a:spAutoFit/>
            </a:bodyPr>
            <a:lstStyle/>
            <a:p>
              <a:r>
                <a:rPr lang="en-US" sz="1600" b="1">
                  <a:solidFill>
                    <a:srgbClr val="FF0000"/>
                  </a:solidFill>
                  <a:latin typeface="Tahoma" pitchFamily="34" charset="0"/>
                </a:rPr>
                <a:t> </a:t>
              </a:r>
              <a:endParaRPr lang="en-US"/>
            </a:p>
          </p:txBody>
        </p:sp>
        <p:sp>
          <p:nvSpPr>
            <p:cNvPr id="48" name="Freeform 57"/>
            <p:cNvSpPr>
              <a:spLocks/>
            </p:cNvSpPr>
            <p:nvPr/>
          </p:nvSpPr>
          <p:spPr bwMode="auto">
            <a:xfrm>
              <a:off x="384" y="1344"/>
              <a:ext cx="4886" cy="2067"/>
            </a:xfrm>
            <a:custGeom>
              <a:avLst/>
              <a:gdLst>
                <a:gd name="T0" fmla="*/ 0 w 4886"/>
                <a:gd name="T1" fmla="*/ 22 h 2067"/>
                <a:gd name="T2" fmla="*/ 63 w 4886"/>
                <a:gd name="T3" fmla="*/ 4 h 2067"/>
                <a:gd name="T4" fmla="*/ 230 w 4886"/>
                <a:gd name="T5" fmla="*/ 111 h 2067"/>
                <a:gd name="T6" fmla="*/ 335 w 4886"/>
                <a:gd name="T7" fmla="*/ 271 h 2067"/>
                <a:gd name="T8" fmla="*/ 461 w 4886"/>
                <a:gd name="T9" fmla="*/ 538 h 2067"/>
                <a:gd name="T10" fmla="*/ 482 w 4886"/>
                <a:gd name="T11" fmla="*/ 591 h 2067"/>
                <a:gd name="T12" fmla="*/ 545 w 4886"/>
                <a:gd name="T13" fmla="*/ 662 h 2067"/>
                <a:gd name="T14" fmla="*/ 650 w 4886"/>
                <a:gd name="T15" fmla="*/ 893 h 2067"/>
                <a:gd name="T16" fmla="*/ 734 w 4886"/>
                <a:gd name="T17" fmla="*/ 1107 h 2067"/>
                <a:gd name="T18" fmla="*/ 755 w 4886"/>
                <a:gd name="T19" fmla="*/ 1178 h 2067"/>
                <a:gd name="T20" fmla="*/ 796 w 4886"/>
                <a:gd name="T21" fmla="*/ 1231 h 2067"/>
                <a:gd name="T22" fmla="*/ 838 w 4886"/>
                <a:gd name="T23" fmla="*/ 1338 h 2067"/>
                <a:gd name="T24" fmla="*/ 859 w 4886"/>
                <a:gd name="T25" fmla="*/ 1391 h 2067"/>
                <a:gd name="T26" fmla="*/ 901 w 4886"/>
                <a:gd name="T27" fmla="*/ 1729 h 2067"/>
                <a:gd name="T28" fmla="*/ 943 w 4886"/>
                <a:gd name="T29" fmla="*/ 1889 h 2067"/>
                <a:gd name="T30" fmla="*/ 1006 w 4886"/>
                <a:gd name="T31" fmla="*/ 1942 h 2067"/>
                <a:gd name="T32" fmla="*/ 1027 w 4886"/>
                <a:gd name="T33" fmla="*/ 2013 h 2067"/>
                <a:gd name="T34" fmla="*/ 1153 w 4886"/>
                <a:gd name="T35" fmla="*/ 2031 h 2067"/>
                <a:gd name="T36" fmla="*/ 1300 w 4886"/>
                <a:gd name="T37" fmla="*/ 2067 h 2067"/>
                <a:gd name="T38" fmla="*/ 1950 w 4886"/>
                <a:gd name="T39" fmla="*/ 2049 h 2067"/>
                <a:gd name="T40" fmla="*/ 2055 w 4886"/>
                <a:gd name="T41" fmla="*/ 2031 h 2067"/>
                <a:gd name="T42" fmla="*/ 2181 w 4886"/>
                <a:gd name="T43" fmla="*/ 1960 h 2067"/>
                <a:gd name="T44" fmla="*/ 2223 w 4886"/>
                <a:gd name="T45" fmla="*/ 1889 h 2067"/>
                <a:gd name="T46" fmla="*/ 2243 w 4886"/>
                <a:gd name="T47" fmla="*/ 1835 h 2067"/>
                <a:gd name="T48" fmla="*/ 2306 w 4886"/>
                <a:gd name="T49" fmla="*/ 1782 h 2067"/>
                <a:gd name="T50" fmla="*/ 2411 w 4886"/>
                <a:gd name="T51" fmla="*/ 1604 h 2067"/>
                <a:gd name="T52" fmla="*/ 2495 w 4886"/>
                <a:gd name="T53" fmla="*/ 1498 h 2067"/>
                <a:gd name="T54" fmla="*/ 2684 w 4886"/>
                <a:gd name="T55" fmla="*/ 1391 h 2067"/>
                <a:gd name="T56" fmla="*/ 2768 w 4886"/>
                <a:gd name="T57" fmla="*/ 1302 h 2067"/>
                <a:gd name="T58" fmla="*/ 2894 w 4886"/>
                <a:gd name="T59" fmla="*/ 1249 h 2067"/>
                <a:gd name="T60" fmla="*/ 2977 w 4886"/>
                <a:gd name="T61" fmla="*/ 1160 h 2067"/>
                <a:gd name="T62" fmla="*/ 3040 w 4886"/>
                <a:gd name="T63" fmla="*/ 1142 h 2067"/>
                <a:gd name="T64" fmla="*/ 3061 w 4886"/>
                <a:gd name="T65" fmla="*/ 1089 h 2067"/>
                <a:gd name="T66" fmla="*/ 3208 w 4886"/>
                <a:gd name="T67" fmla="*/ 1000 h 2067"/>
                <a:gd name="T68" fmla="*/ 3355 w 4886"/>
                <a:gd name="T69" fmla="*/ 875 h 2067"/>
                <a:gd name="T70" fmla="*/ 3418 w 4886"/>
                <a:gd name="T71" fmla="*/ 787 h 2067"/>
                <a:gd name="T72" fmla="*/ 3481 w 4886"/>
                <a:gd name="T73" fmla="*/ 769 h 2067"/>
                <a:gd name="T74" fmla="*/ 3711 w 4886"/>
                <a:gd name="T75" fmla="*/ 591 h 2067"/>
                <a:gd name="T76" fmla="*/ 3921 w 4886"/>
                <a:gd name="T77" fmla="*/ 573 h 2067"/>
                <a:gd name="T78" fmla="*/ 3984 w 4886"/>
                <a:gd name="T79" fmla="*/ 555 h 2067"/>
                <a:gd name="T80" fmla="*/ 4047 w 4886"/>
                <a:gd name="T81" fmla="*/ 520 h 2067"/>
                <a:gd name="T82" fmla="*/ 4110 w 4886"/>
                <a:gd name="T83" fmla="*/ 555 h 2067"/>
                <a:gd name="T84" fmla="*/ 4215 w 4886"/>
                <a:gd name="T85" fmla="*/ 662 h 2067"/>
                <a:gd name="T86" fmla="*/ 4361 w 4886"/>
                <a:gd name="T87" fmla="*/ 733 h 2067"/>
                <a:gd name="T88" fmla="*/ 4508 w 4886"/>
                <a:gd name="T89" fmla="*/ 715 h 2067"/>
                <a:gd name="T90" fmla="*/ 4655 w 4886"/>
                <a:gd name="T91" fmla="*/ 520 h 2067"/>
                <a:gd name="T92" fmla="*/ 4718 w 4886"/>
                <a:gd name="T93" fmla="*/ 431 h 2067"/>
                <a:gd name="T94" fmla="*/ 4802 w 4886"/>
                <a:gd name="T95" fmla="*/ 182 h 2067"/>
                <a:gd name="T96" fmla="*/ 4823 w 4886"/>
                <a:gd name="T97" fmla="*/ 129 h 2067"/>
                <a:gd name="T98" fmla="*/ 4886 w 4886"/>
                <a:gd name="T99" fmla="*/ 111 h 20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86"/>
                <a:gd name="T151" fmla="*/ 0 h 2067"/>
                <a:gd name="T152" fmla="*/ 4886 w 4886"/>
                <a:gd name="T153" fmla="*/ 2067 h 20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86" h="2067">
                  <a:moveTo>
                    <a:pt x="0" y="22"/>
                  </a:moveTo>
                  <a:cubicBezTo>
                    <a:pt x="21" y="16"/>
                    <a:pt x="41" y="0"/>
                    <a:pt x="63" y="4"/>
                  </a:cubicBezTo>
                  <a:cubicBezTo>
                    <a:pt x="132" y="19"/>
                    <a:pt x="183" y="71"/>
                    <a:pt x="230" y="111"/>
                  </a:cubicBezTo>
                  <a:cubicBezTo>
                    <a:pt x="288" y="259"/>
                    <a:pt x="191" y="27"/>
                    <a:pt x="335" y="271"/>
                  </a:cubicBezTo>
                  <a:cubicBezTo>
                    <a:pt x="335" y="271"/>
                    <a:pt x="440" y="493"/>
                    <a:pt x="461" y="538"/>
                  </a:cubicBezTo>
                  <a:cubicBezTo>
                    <a:pt x="469" y="555"/>
                    <a:pt x="471" y="575"/>
                    <a:pt x="482" y="591"/>
                  </a:cubicBezTo>
                  <a:cubicBezTo>
                    <a:pt x="499" y="617"/>
                    <a:pt x="528" y="636"/>
                    <a:pt x="545" y="662"/>
                  </a:cubicBezTo>
                  <a:cubicBezTo>
                    <a:pt x="592" y="733"/>
                    <a:pt x="623" y="816"/>
                    <a:pt x="650" y="893"/>
                  </a:cubicBezTo>
                  <a:cubicBezTo>
                    <a:pt x="675" y="965"/>
                    <a:pt x="706" y="1035"/>
                    <a:pt x="734" y="1107"/>
                  </a:cubicBezTo>
                  <a:cubicBezTo>
                    <a:pt x="743" y="1130"/>
                    <a:pt x="743" y="1155"/>
                    <a:pt x="755" y="1178"/>
                  </a:cubicBezTo>
                  <a:cubicBezTo>
                    <a:pt x="765" y="1197"/>
                    <a:pt x="786" y="1211"/>
                    <a:pt x="796" y="1231"/>
                  </a:cubicBezTo>
                  <a:cubicBezTo>
                    <a:pt x="814" y="1265"/>
                    <a:pt x="824" y="1302"/>
                    <a:pt x="838" y="1338"/>
                  </a:cubicBezTo>
                  <a:cubicBezTo>
                    <a:pt x="845" y="1355"/>
                    <a:pt x="859" y="1391"/>
                    <a:pt x="859" y="1391"/>
                  </a:cubicBezTo>
                  <a:cubicBezTo>
                    <a:pt x="874" y="1503"/>
                    <a:pt x="885" y="1616"/>
                    <a:pt x="901" y="1729"/>
                  </a:cubicBezTo>
                  <a:cubicBezTo>
                    <a:pt x="903" y="1741"/>
                    <a:pt x="921" y="1860"/>
                    <a:pt x="943" y="1889"/>
                  </a:cubicBezTo>
                  <a:cubicBezTo>
                    <a:pt x="960" y="1910"/>
                    <a:pt x="985" y="1924"/>
                    <a:pt x="1006" y="1942"/>
                  </a:cubicBezTo>
                  <a:cubicBezTo>
                    <a:pt x="1013" y="1966"/>
                    <a:pt x="1004" y="1999"/>
                    <a:pt x="1027" y="2013"/>
                  </a:cubicBezTo>
                  <a:cubicBezTo>
                    <a:pt x="1062" y="2034"/>
                    <a:pt x="1112" y="2023"/>
                    <a:pt x="1153" y="2031"/>
                  </a:cubicBezTo>
                  <a:cubicBezTo>
                    <a:pt x="1203" y="2040"/>
                    <a:pt x="1251" y="2056"/>
                    <a:pt x="1300" y="2067"/>
                  </a:cubicBezTo>
                  <a:cubicBezTo>
                    <a:pt x="1516" y="2061"/>
                    <a:pt x="1733" y="2059"/>
                    <a:pt x="1950" y="2049"/>
                  </a:cubicBezTo>
                  <a:cubicBezTo>
                    <a:pt x="1985" y="2047"/>
                    <a:pt x="2022" y="2043"/>
                    <a:pt x="2055" y="2031"/>
                  </a:cubicBezTo>
                  <a:cubicBezTo>
                    <a:pt x="2101" y="2013"/>
                    <a:pt x="2181" y="1960"/>
                    <a:pt x="2181" y="1960"/>
                  </a:cubicBezTo>
                  <a:cubicBezTo>
                    <a:pt x="2195" y="1936"/>
                    <a:pt x="2210" y="1913"/>
                    <a:pt x="2223" y="1889"/>
                  </a:cubicBezTo>
                  <a:cubicBezTo>
                    <a:pt x="2231" y="1871"/>
                    <a:pt x="2231" y="1851"/>
                    <a:pt x="2243" y="1835"/>
                  </a:cubicBezTo>
                  <a:cubicBezTo>
                    <a:pt x="2260" y="1815"/>
                    <a:pt x="2285" y="1800"/>
                    <a:pt x="2306" y="1782"/>
                  </a:cubicBezTo>
                  <a:cubicBezTo>
                    <a:pt x="2366" y="1630"/>
                    <a:pt x="2316" y="1719"/>
                    <a:pt x="2411" y="1604"/>
                  </a:cubicBezTo>
                  <a:cubicBezTo>
                    <a:pt x="2440" y="1569"/>
                    <a:pt x="2452" y="1519"/>
                    <a:pt x="2495" y="1498"/>
                  </a:cubicBezTo>
                  <a:cubicBezTo>
                    <a:pt x="2545" y="1472"/>
                    <a:pt x="2640" y="1428"/>
                    <a:pt x="2684" y="1391"/>
                  </a:cubicBezTo>
                  <a:cubicBezTo>
                    <a:pt x="2715" y="1364"/>
                    <a:pt x="2736" y="1329"/>
                    <a:pt x="2768" y="1302"/>
                  </a:cubicBezTo>
                  <a:cubicBezTo>
                    <a:pt x="2809" y="1267"/>
                    <a:pt x="2842" y="1263"/>
                    <a:pt x="2894" y="1249"/>
                  </a:cubicBezTo>
                  <a:cubicBezTo>
                    <a:pt x="2921" y="1219"/>
                    <a:pt x="2943" y="1185"/>
                    <a:pt x="2977" y="1160"/>
                  </a:cubicBezTo>
                  <a:cubicBezTo>
                    <a:pt x="2994" y="1148"/>
                    <a:pt x="3025" y="1155"/>
                    <a:pt x="3040" y="1142"/>
                  </a:cubicBezTo>
                  <a:cubicBezTo>
                    <a:pt x="3056" y="1129"/>
                    <a:pt x="3049" y="1104"/>
                    <a:pt x="3061" y="1089"/>
                  </a:cubicBezTo>
                  <a:cubicBezTo>
                    <a:pt x="3133" y="998"/>
                    <a:pt x="3112" y="1067"/>
                    <a:pt x="3208" y="1000"/>
                  </a:cubicBezTo>
                  <a:cubicBezTo>
                    <a:pt x="3262" y="963"/>
                    <a:pt x="3319" y="926"/>
                    <a:pt x="3355" y="875"/>
                  </a:cubicBezTo>
                  <a:cubicBezTo>
                    <a:pt x="3376" y="846"/>
                    <a:pt x="3389" y="811"/>
                    <a:pt x="3418" y="787"/>
                  </a:cubicBezTo>
                  <a:cubicBezTo>
                    <a:pt x="3434" y="773"/>
                    <a:pt x="3460" y="775"/>
                    <a:pt x="3481" y="769"/>
                  </a:cubicBezTo>
                  <a:cubicBezTo>
                    <a:pt x="3538" y="720"/>
                    <a:pt x="3627" y="598"/>
                    <a:pt x="3711" y="591"/>
                  </a:cubicBezTo>
                  <a:cubicBezTo>
                    <a:pt x="3781" y="585"/>
                    <a:pt x="3851" y="579"/>
                    <a:pt x="3921" y="573"/>
                  </a:cubicBezTo>
                  <a:cubicBezTo>
                    <a:pt x="3942" y="567"/>
                    <a:pt x="3964" y="564"/>
                    <a:pt x="3984" y="555"/>
                  </a:cubicBezTo>
                  <a:cubicBezTo>
                    <a:pt x="4006" y="546"/>
                    <a:pt x="4022" y="520"/>
                    <a:pt x="4047" y="520"/>
                  </a:cubicBezTo>
                  <a:cubicBezTo>
                    <a:pt x="4072" y="520"/>
                    <a:pt x="4092" y="540"/>
                    <a:pt x="4110" y="555"/>
                  </a:cubicBezTo>
                  <a:cubicBezTo>
                    <a:pt x="4149" y="588"/>
                    <a:pt x="4176" y="629"/>
                    <a:pt x="4215" y="662"/>
                  </a:cubicBezTo>
                  <a:cubicBezTo>
                    <a:pt x="4245" y="687"/>
                    <a:pt x="4328" y="719"/>
                    <a:pt x="4361" y="733"/>
                  </a:cubicBezTo>
                  <a:cubicBezTo>
                    <a:pt x="4410" y="727"/>
                    <a:pt x="4462" y="731"/>
                    <a:pt x="4508" y="715"/>
                  </a:cubicBezTo>
                  <a:cubicBezTo>
                    <a:pt x="4591" y="687"/>
                    <a:pt x="4623" y="575"/>
                    <a:pt x="4655" y="520"/>
                  </a:cubicBezTo>
                  <a:cubicBezTo>
                    <a:pt x="4673" y="489"/>
                    <a:pt x="4697" y="461"/>
                    <a:pt x="4718" y="431"/>
                  </a:cubicBezTo>
                  <a:cubicBezTo>
                    <a:pt x="4738" y="345"/>
                    <a:pt x="4769" y="265"/>
                    <a:pt x="4802" y="182"/>
                  </a:cubicBezTo>
                  <a:cubicBezTo>
                    <a:pt x="4809" y="164"/>
                    <a:pt x="4816" y="147"/>
                    <a:pt x="4823" y="129"/>
                  </a:cubicBezTo>
                  <a:cubicBezTo>
                    <a:pt x="4830" y="111"/>
                    <a:pt x="4886" y="111"/>
                    <a:pt x="4886" y="111"/>
                  </a:cubicBezTo>
                </a:path>
              </a:pathLst>
            </a:custGeom>
            <a:noFill/>
            <a:ln w="12700" cap="rnd">
              <a:solidFill>
                <a:srgbClr val="0000FF"/>
              </a:solidFill>
              <a:prstDash val="solid"/>
              <a:round/>
              <a:headEnd/>
              <a:tailEnd/>
            </a:ln>
          </p:spPr>
          <p:txBody>
            <a:bodyPr/>
            <a:lstStyle/>
            <a:p>
              <a:endParaRPr lang="en-US"/>
            </a:p>
          </p:txBody>
        </p:sp>
        <p:sp>
          <p:nvSpPr>
            <p:cNvPr id="49" name="Rectangle 62"/>
            <p:cNvSpPr>
              <a:spLocks noChangeArrowheads="1"/>
            </p:cNvSpPr>
            <p:nvPr/>
          </p:nvSpPr>
          <p:spPr bwMode="auto">
            <a:xfrm>
              <a:off x="1296" y="3448"/>
              <a:ext cx="1200" cy="154"/>
            </a:xfrm>
            <a:prstGeom prst="rect">
              <a:avLst/>
            </a:prstGeom>
            <a:solidFill>
              <a:srgbClr val="00FFFF"/>
            </a:solidFill>
            <a:ln w="9525">
              <a:noFill/>
              <a:miter lim="800000"/>
              <a:headEnd/>
              <a:tailEnd/>
            </a:ln>
          </p:spPr>
          <p:txBody>
            <a:bodyPr lIns="0" tIns="0" rIns="0" bIns="0">
              <a:spAutoFit/>
            </a:bodyPr>
            <a:lstStyle/>
            <a:p>
              <a:pPr algn="ctr"/>
              <a:r>
                <a:rPr lang="en-US" sz="1600" b="1">
                  <a:solidFill>
                    <a:srgbClr val="FF0000"/>
                  </a:solidFill>
                </a:rPr>
                <a:t>Disillusionment</a:t>
              </a:r>
              <a:endParaRPr lang="en-US" sz="1600"/>
            </a:p>
          </p:txBody>
        </p:sp>
        <p:sp>
          <p:nvSpPr>
            <p:cNvPr id="50" name="Rectangle 63"/>
            <p:cNvSpPr>
              <a:spLocks noChangeArrowheads="1"/>
            </p:cNvSpPr>
            <p:nvPr/>
          </p:nvSpPr>
          <p:spPr bwMode="auto">
            <a:xfrm>
              <a:off x="2541" y="3448"/>
              <a:ext cx="38" cy="154"/>
            </a:xfrm>
            <a:prstGeom prst="rect">
              <a:avLst/>
            </a:prstGeom>
            <a:noFill/>
            <a:ln w="9525">
              <a:noFill/>
              <a:miter lim="800000"/>
              <a:headEnd/>
              <a:tailEnd/>
            </a:ln>
          </p:spPr>
          <p:txBody>
            <a:bodyPr wrap="none" lIns="0" tIns="0" rIns="0" bIns="0">
              <a:spAutoFit/>
            </a:bodyPr>
            <a:lstStyle/>
            <a:p>
              <a:r>
                <a:rPr lang="en-US" sz="1600" b="1">
                  <a:solidFill>
                    <a:srgbClr val="000000"/>
                  </a:solidFill>
                  <a:latin typeface="Tahoma" pitchFamily="34" charset="0"/>
                </a:rPr>
                <a:t> </a:t>
              </a:r>
              <a:endParaRPr lang="en-US"/>
            </a:p>
          </p:txBody>
        </p:sp>
        <p:sp>
          <p:nvSpPr>
            <p:cNvPr id="51" name="Rectangle 68"/>
            <p:cNvSpPr>
              <a:spLocks noChangeArrowheads="1"/>
            </p:cNvSpPr>
            <p:nvPr/>
          </p:nvSpPr>
          <p:spPr bwMode="auto">
            <a:xfrm>
              <a:off x="2928" y="2832"/>
              <a:ext cx="1056" cy="154"/>
            </a:xfrm>
            <a:prstGeom prst="rect">
              <a:avLst/>
            </a:prstGeom>
            <a:solidFill>
              <a:srgbClr val="00FFFF"/>
            </a:solidFill>
            <a:ln w="9525">
              <a:noFill/>
              <a:miter lim="800000"/>
              <a:headEnd/>
              <a:tailEnd/>
            </a:ln>
          </p:spPr>
          <p:txBody>
            <a:bodyPr lIns="0" tIns="0" rIns="0" bIns="0">
              <a:spAutoFit/>
            </a:bodyPr>
            <a:lstStyle/>
            <a:p>
              <a:pPr algn="ctr"/>
              <a:r>
                <a:rPr lang="en-US" sz="1600" b="1">
                  <a:solidFill>
                    <a:srgbClr val="FF0000"/>
                  </a:solidFill>
                </a:rPr>
                <a:t>Rejuvenation</a:t>
              </a:r>
              <a:endParaRPr lang="en-US" sz="1600"/>
            </a:p>
          </p:txBody>
        </p:sp>
        <p:sp>
          <p:nvSpPr>
            <p:cNvPr id="52" name="Rectangle 69"/>
            <p:cNvSpPr>
              <a:spLocks noChangeArrowheads="1"/>
            </p:cNvSpPr>
            <p:nvPr/>
          </p:nvSpPr>
          <p:spPr bwMode="auto">
            <a:xfrm>
              <a:off x="4323" y="2650"/>
              <a:ext cx="38" cy="154"/>
            </a:xfrm>
            <a:prstGeom prst="rect">
              <a:avLst/>
            </a:prstGeom>
            <a:noFill/>
            <a:ln w="9525">
              <a:noFill/>
              <a:miter lim="800000"/>
              <a:headEnd/>
              <a:tailEnd/>
            </a:ln>
          </p:spPr>
          <p:txBody>
            <a:bodyPr wrap="none" lIns="0" tIns="0" rIns="0" bIns="0">
              <a:spAutoFit/>
            </a:bodyPr>
            <a:lstStyle/>
            <a:p>
              <a:r>
                <a:rPr lang="en-US" sz="1600" b="1">
                  <a:solidFill>
                    <a:srgbClr val="000000"/>
                  </a:solidFill>
                  <a:latin typeface="Tahoma" pitchFamily="34" charset="0"/>
                </a:rPr>
                <a:t> </a:t>
              </a:r>
              <a:endParaRPr lang="en-US"/>
            </a:p>
          </p:txBody>
        </p:sp>
        <p:sp>
          <p:nvSpPr>
            <p:cNvPr id="53" name="Rectangle 74"/>
            <p:cNvSpPr>
              <a:spLocks noChangeArrowheads="1"/>
            </p:cNvSpPr>
            <p:nvPr/>
          </p:nvSpPr>
          <p:spPr bwMode="auto">
            <a:xfrm>
              <a:off x="3216" y="1776"/>
              <a:ext cx="864" cy="154"/>
            </a:xfrm>
            <a:prstGeom prst="rect">
              <a:avLst/>
            </a:prstGeom>
            <a:solidFill>
              <a:srgbClr val="00FFFF"/>
            </a:solidFill>
            <a:ln w="9525">
              <a:noFill/>
              <a:miter lim="800000"/>
              <a:headEnd/>
              <a:tailEnd/>
            </a:ln>
          </p:spPr>
          <p:txBody>
            <a:bodyPr lIns="0" tIns="0" rIns="0" bIns="0">
              <a:spAutoFit/>
            </a:bodyPr>
            <a:lstStyle/>
            <a:p>
              <a:pPr algn="ctr"/>
              <a:r>
                <a:rPr lang="en-US" sz="1600" b="1">
                  <a:solidFill>
                    <a:srgbClr val="FF0000"/>
                  </a:solidFill>
                </a:rPr>
                <a:t>Reflection</a:t>
              </a:r>
              <a:endParaRPr lang="en-US" sz="1600"/>
            </a:p>
          </p:txBody>
        </p:sp>
        <p:sp>
          <p:nvSpPr>
            <p:cNvPr id="54" name="Rectangle 75"/>
            <p:cNvSpPr>
              <a:spLocks noChangeArrowheads="1"/>
            </p:cNvSpPr>
            <p:nvPr/>
          </p:nvSpPr>
          <p:spPr bwMode="auto">
            <a:xfrm>
              <a:off x="4893" y="1593"/>
              <a:ext cx="38" cy="154"/>
            </a:xfrm>
            <a:prstGeom prst="rect">
              <a:avLst/>
            </a:prstGeom>
            <a:noFill/>
            <a:ln w="9525">
              <a:noFill/>
              <a:miter lim="800000"/>
              <a:headEnd/>
              <a:tailEnd/>
            </a:ln>
          </p:spPr>
          <p:txBody>
            <a:bodyPr wrap="none" lIns="0" tIns="0" rIns="0" bIns="0">
              <a:spAutoFit/>
            </a:bodyPr>
            <a:lstStyle/>
            <a:p>
              <a:r>
                <a:rPr lang="en-US" sz="1600" b="1">
                  <a:solidFill>
                    <a:srgbClr val="000000"/>
                  </a:solidFill>
                  <a:latin typeface="Tahoma" pitchFamily="34" charset="0"/>
                </a:rPr>
                <a:t> </a:t>
              </a:r>
              <a:endParaRPr lang="en-US"/>
            </a:p>
          </p:txBody>
        </p:sp>
        <p:sp>
          <p:nvSpPr>
            <p:cNvPr id="55" name="Rectangle 76"/>
            <p:cNvSpPr>
              <a:spLocks noChangeArrowheads="1"/>
            </p:cNvSpPr>
            <p:nvPr/>
          </p:nvSpPr>
          <p:spPr bwMode="auto">
            <a:xfrm>
              <a:off x="4368" y="1248"/>
              <a:ext cx="939" cy="154"/>
            </a:xfrm>
            <a:prstGeom prst="rect">
              <a:avLst/>
            </a:prstGeom>
            <a:solidFill>
              <a:srgbClr val="00FFFF"/>
            </a:solidFill>
            <a:ln w="9525">
              <a:noFill/>
              <a:miter lim="800000"/>
              <a:headEnd/>
              <a:tailEnd/>
            </a:ln>
          </p:spPr>
          <p:txBody>
            <a:bodyPr lIns="0" tIns="0" rIns="0" bIns="0">
              <a:spAutoFit/>
            </a:bodyPr>
            <a:lstStyle/>
            <a:p>
              <a:pPr algn="ctr"/>
              <a:r>
                <a:rPr lang="en-US" sz="1600" b="1">
                  <a:solidFill>
                    <a:srgbClr val="FF0000"/>
                  </a:solidFill>
                </a:rPr>
                <a:t>Anticipation</a:t>
              </a:r>
              <a:endParaRPr lang="en-US"/>
            </a:p>
          </p:txBody>
        </p:sp>
        <p:sp>
          <p:nvSpPr>
            <p:cNvPr id="56" name="Rectangle 77"/>
            <p:cNvSpPr>
              <a:spLocks noChangeArrowheads="1"/>
            </p:cNvSpPr>
            <p:nvPr/>
          </p:nvSpPr>
          <p:spPr bwMode="auto">
            <a:xfrm>
              <a:off x="5141" y="1129"/>
              <a:ext cx="36" cy="154"/>
            </a:xfrm>
            <a:prstGeom prst="rect">
              <a:avLst/>
            </a:prstGeom>
            <a:noFill/>
            <a:ln w="9525">
              <a:noFill/>
              <a:miter lim="800000"/>
              <a:headEnd/>
              <a:tailEnd/>
            </a:ln>
          </p:spPr>
          <p:txBody>
            <a:bodyPr wrap="none" lIns="0" tIns="0" rIns="0" bIns="0">
              <a:spAutoFit/>
            </a:bodyPr>
            <a:lstStyle/>
            <a:p>
              <a:r>
                <a:rPr lang="en-US" sz="1600" b="1">
                  <a:solidFill>
                    <a:srgbClr val="000000"/>
                  </a:solidFill>
                </a:rPr>
                <a:t> </a:t>
              </a:r>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838200"/>
          </a:xfrm>
        </p:spPr>
        <p:txBody>
          <a:bodyPr/>
          <a:lstStyle/>
          <a:p>
            <a:pPr eaLnBrk="1" hangingPunct="1"/>
            <a:r>
              <a:rPr lang="en-US" b="1" dirty="0" smtClean="0">
                <a:solidFill>
                  <a:schemeClr val="bg1"/>
                </a:solidFill>
                <a:latin typeface="Arial" charset="0"/>
              </a:rPr>
              <a:t>The Three Stages of Concern</a:t>
            </a:r>
            <a:endParaRPr lang="en-US" b="1" dirty="0" smtClean="0">
              <a:solidFill>
                <a:schemeClr val="bg1"/>
              </a:solidFill>
              <a:latin typeface="Arial" charset="0"/>
            </a:endParaRPr>
          </a:p>
        </p:txBody>
      </p:sp>
      <p:sp>
        <p:nvSpPr>
          <p:cNvPr id="57" name="Rectangle 3"/>
          <p:cNvSpPr txBox="1">
            <a:spLocks noChangeArrowheads="1"/>
          </p:cNvSpPr>
          <p:nvPr/>
        </p:nvSpPr>
        <p:spPr bwMode="auto">
          <a:xfrm>
            <a:off x="990600" y="22860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122488" marR="0" lvl="0" indent="-342900" algn="l" defTabSz="914400" rtl="0" eaLnBrk="1" fontAlgn="base" latinLnBrk="0" hangingPunct="1">
              <a:lnSpc>
                <a:spcPct val="100000"/>
              </a:lnSpc>
              <a:spcBef>
                <a:spcPct val="20000"/>
              </a:spcBef>
              <a:spcAft>
                <a:spcPct val="0"/>
              </a:spcAft>
              <a:buClr>
                <a:schemeClr val="tx1"/>
              </a:buClr>
              <a:buSzTx/>
              <a:buFontTx/>
              <a:buNone/>
              <a:tabLst/>
              <a:defRPr/>
            </a:pPr>
            <a:r>
              <a:rPr kumimoji="0" lang="en-US" sz="4800" b="0" i="0" u="none" strike="noStrike" kern="0" cap="none" spc="0" normalizeH="0" baseline="0" noProof="0" dirty="0" smtClean="0">
                <a:ln>
                  <a:noFill/>
                </a:ln>
                <a:solidFill>
                  <a:schemeClr val="tx1"/>
                </a:solidFill>
                <a:effectLst/>
                <a:uLnTx/>
                <a:uFillTx/>
                <a:latin typeface="+mn-lt"/>
                <a:ea typeface="+mn-ea"/>
                <a:cs typeface="+mn-cs"/>
              </a:rPr>
              <a:t>Stage 1: Survival</a:t>
            </a:r>
          </a:p>
          <a:p>
            <a:pPr marL="2122488" marR="0" lvl="0" indent="-342900" algn="l" defTabSz="914400" rtl="0" eaLnBrk="1" fontAlgn="base" latinLnBrk="0" hangingPunct="1">
              <a:lnSpc>
                <a:spcPct val="100000"/>
              </a:lnSpc>
              <a:spcBef>
                <a:spcPct val="20000"/>
              </a:spcBef>
              <a:spcAft>
                <a:spcPct val="0"/>
              </a:spcAft>
              <a:buClr>
                <a:schemeClr val="tx1"/>
              </a:buClr>
              <a:buSzTx/>
              <a:buFontTx/>
              <a:buNone/>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	</a:t>
            </a:r>
          </a:p>
          <a:p>
            <a:pPr marL="2122488" marR="0" lvl="0" indent="-342900" algn="l" defTabSz="914400" rtl="0" eaLnBrk="1" fontAlgn="base" latinLnBrk="0" hangingPunct="1">
              <a:lnSpc>
                <a:spcPct val="100000"/>
              </a:lnSpc>
              <a:spcBef>
                <a:spcPct val="20000"/>
              </a:spcBef>
              <a:spcAft>
                <a:spcPct val="0"/>
              </a:spcAft>
              <a:buClr>
                <a:schemeClr val="tx1"/>
              </a:buClr>
              <a:buSzTx/>
              <a:buFontTx/>
              <a:buNone/>
              <a:tabLst/>
              <a:defRPr/>
            </a:pPr>
            <a:r>
              <a:rPr kumimoji="0" lang="en-US" sz="4800" b="0" i="0" u="none" strike="noStrike" kern="0" cap="none" spc="0" normalizeH="0" baseline="0" noProof="0" dirty="0" smtClean="0">
                <a:ln>
                  <a:noFill/>
                </a:ln>
                <a:solidFill>
                  <a:schemeClr val="tx1"/>
                </a:solidFill>
                <a:effectLst/>
                <a:uLnTx/>
                <a:uFillTx/>
                <a:latin typeface="+mn-lt"/>
                <a:ea typeface="+mn-ea"/>
                <a:cs typeface="+mn-cs"/>
              </a:rPr>
              <a:t>Stage 2: Task </a:t>
            </a:r>
          </a:p>
          <a:p>
            <a:pPr marL="2122488" marR="0" lvl="0" indent="-342900" algn="l" defTabSz="914400" rtl="0" eaLnBrk="1" fontAlgn="base" latinLnBrk="0" hangingPunct="1">
              <a:lnSpc>
                <a:spcPct val="100000"/>
              </a:lnSpc>
              <a:spcBef>
                <a:spcPct val="20000"/>
              </a:spcBef>
              <a:spcAft>
                <a:spcPct val="0"/>
              </a:spcAft>
              <a:buClr>
                <a:schemeClr val="tx1"/>
              </a:buClr>
              <a:buSzTx/>
              <a:buFontTx/>
              <a:buNone/>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	</a:t>
            </a:r>
          </a:p>
          <a:p>
            <a:pPr marL="2122488" marR="0" lvl="0" indent="-342900" algn="l" defTabSz="914400" rtl="0" eaLnBrk="1" fontAlgn="base" latinLnBrk="0" hangingPunct="1">
              <a:lnSpc>
                <a:spcPct val="100000"/>
              </a:lnSpc>
              <a:spcBef>
                <a:spcPct val="20000"/>
              </a:spcBef>
              <a:spcAft>
                <a:spcPct val="0"/>
              </a:spcAft>
              <a:buClr>
                <a:schemeClr val="tx1"/>
              </a:buClr>
              <a:buSzTx/>
              <a:buFontTx/>
              <a:buNone/>
              <a:tabLst/>
              <a:defRPr/>
            </a:pPr>
            <a:r>
              <a:rPr kumimoji="0" lang="en-US" sz="4800" b="0" i="0" u="none" strike="noStrike" kern="0" cap="none" spc="0" normalizeH="0" baseline="0" noProof="0" dirty="0" smtClean="0">
                <a:ln>
                  <a:noFill/>
                </a:ln>
                <a:solidFill>
                  <a:schemeClr val="tx1"/>
                </a:solidFill>
                <a:effectLst/>
                <a:uLnTx/>
                <a:uFillTx/>
                <a:latin typeface="+mn-lt"/>
                <a:ea typeface="+mn-ea"/>
                <a:cs typeface="+mn-cs"/>
              </a:rPr>
              <a:t>Stage 3: Impact </a:t>
            </a:r>
            <a:r>
              <a:rPr kumimoji="0" lang="en-US" sz="36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838200"/>
          </a:xfrm>
        </p:spPr>
        <p:txBody>
          <a:bodyPr/>
          <a:lstStyle/>
          <a:p>
            <a:pPr eaLnBrk="1" hangingPunct="1"/>
            <a:r>
              <a:rPr lang="en-US" b="1" dirty="0" smtClean="0">
                <a:solidFill>
                  <a:schemeClr val="bg1"/>
                </a:solidFill>
                <a:latin typeface="Arial" charset="0"/>
              </a:rPr>
              <a:t>Stage 1…SURVIVAL</a:t>
            </a:r>
            <a:endParaRPr lang="en-US" b="1" dirty="0" smtClean="0">
              <a:solidFill>
                <a:schemeClr val="bg1"/>
              </a:solidFill>
              <a:latin typeface="Arial" charset="0"/>
            </a:endParaRPr>
          </a:p>
        </p:txBody>
      </p:sp>
      <p:graphicFrame>
        <p:nvGraphicFramePr>
          <p:cNvPr id="57" name="Object 2"/>
          <p:cNvGraphicFramePr>
            <a:graphicFrameLocks/>
          </p:cNvGraphicFramePr>
          <p:nvPr/>
        </p:nvGraphicFramePr>
        <p:xfrm>
          <a:off x="2895600" y="2667000"/>
          <a:ext cx="3657600" cy="3733800"/>
        </p:xfrm>
        <a:graphic>
          <a:graphicData uri="http://schemas.openxmlformats.org/presentationml/2006/ole">
            <p:oleObj spid="_x0000_s2050" name="Microsoft ClipArt Gallery" r:id="rId5" imgW="3251200" imgH="3276600" progId="MS_ClipArt_Gallery">
              <p:embed/>
            </p:oleObj>
          </a:graphicData>
        </a:graphic>
      </p:graphicFrame>
      <p:sp>
        <p:nvSpPr>
          <p:cNvPr id="58" name="Rectangle 5"/>
          <p:cNvSpPr txBox="1">
            <a:spLocks noChangeArrowheads="1"/>
          </p:cNvSpPr>
          <p:nvPr/>
        </p:nvSpPr>
        <p:spPr bwMode="auto">
          <a:xfrm>
            <a:off x="1371600" y="1828800"/>
            <a:ext cx="6858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mj-lt"/>
                <a:ea typeface="+mj-ea"/>
                <a:cs typeface="+mj-cs"/>
              </a:rPr>
              <a:t>The </a:t>
            </a:r>
            <a:r>
              <a:rPr kumimoji="0" lang="en-US" sz="4400" b="1" i="0" u="none" strike="noStrike" kern="0" cap="none" spc="0" normalizeH="0" baseline="0" noProof="0" dirty="0" smtClean="0">
                <a:ln>
                  <a:noFill/>
                </a:ln>
                <a:solidFill>
                  <a:srgbClr val="6600CC"/>
                </a:solidFill>
                <a:effectLst/>
                <a:uLnTx/>
                <a:uFillTx/>
                <a:latin typeface="+mj-lt"/>
                <a:ea typeface="+mj-ea"/>
                <a:cs typeface="+mj-cs"/>
              </a:rPr>
              <a:t>SURVIVAL</a:t>
            </a:r>
            <a:r>
              <a:rPr kumimoji="0" lang="en-US" sz="4400" b="1" i="0" u="none" strike="noStrike" kern="0" cap="none" spc="0" normalizeH="0" baseline="0" noProof="0" dirty="0" smtClean="0">
                <a:ln>
                  <a:noFill/>
                </a:ln>
                <a:solidFill>
                  <a:schemeClr val="tx2"/>
                </a:solidFill>
                <a:effectLst/>
                <a:uLnTx/>
                <a:uFillTx/>
                <a:latin typeface="+mj-lt"/>
                <a:ea typeface="+mj-ea"/>
                <a:cs typeface="+mj-cs"/>
              </a:rPr>
              <a:t> Stage</a:t>
            </a:r>
          </a:p>
        </p:txBody>
      </p:sp>
      <p:sp>
        <p:nvSpPr>
          <p:cNvPr id="59" name="Rectangle 7"/>
          <p:cNvSpPr>
            <a:spLocks noChangeArrowheads="1"/>
          </p:cNvSpPr>
          <p:nvPr/>
        </p:nvSpPr>
        <p:spPr bwMode="auto">
          <a:xfrm>
            <a:off x="838200" y="5562600"/>
            <a:ext cx="1944688" cy="519113"/>
          </a:xfrm>
          <a:prstGeom prst="rect">
            <a:avLst/>
          </a:prstGeom>
          <a:noFill/>
          <a:ln w="9525">
            <a:noFill/>
            <a:miter lim="800000"/>
            <a:headEnd/>
            <a:tailEnd/>
          </a:ln>
        </p:spPr>
        <p:txBody>
          <a:bodyPr wrap="none">
            <a:spAutoFit/>
          </a:bodyPr>
          <a:lstStyle/>
          <a:p>
            <a:pPr eaLnBrk="0" hangingPunct="0">
              <a:spcBef>
                <a:spcPct val="50000"/>
              </a:spcBef>
            </a:pPr>
            <a:r>
              <a:rPr lang="en-US" altLang="en-US" sz="2800" b="1"/>
              <a:t>Stage One</a:t>
            </a:r>
          </a:p>
        </p:txBody>
      </p:sp>
      <p:sp>
        <p:nvSpPr>
          <p:cNvPr id="60" name="Text Box 8"/>
          <p:cNvSpPr txBox="1">
            <a:spLocks noChangeArrowheads="1"/>
          </p:cNvSpPr>
          <p:nvPr/>
        </p:nvSpPr>
        <p:spPr bwMode="auto">
          <a:xfrm>
            <a:off x="6781800" y="5627688"/>
            <a:ext cx="1125538" cy="519112"/>
          </a:xfrm>
          <a:prstGeom prst="rect">
            <a:avLst/>
          </a:prstGeom>
          <a:noFill/>
          <a:ln w="9525">
            <a:noFill/>
            <a:miter lim="800000"/>
            <a:headEnd/>
            <a:tailEnd/>
          </a:ln>
        </p:spPr>
        <p:txBody>
          <a:bodyPr>
            <a:spAutoFit/>
          </a:bodyPr>
          <a:lstStyle/>
          <a:p>
            <a:r>
              <a:rPr lang="en-US" sz="2800" b="1"/>
              <a:t>Self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838200"/>
          </a:xfrm>
        </p:spPr>
        <p:txBody>
          <a:bodyPr/>
          <a:lstStyle/>
          <a:p>
            <a:pPr eaLnBrk="1" hangingPunct="1"/>
            <a:r>
              <a:rPr lang="en-US" b="1" dirty="0" smtClean="0">
                <a:solidFill>
                  <a:schemeClr val="bg1"/>
                </a:solidFill>
                <a:latin typeface="Arial" charset="0"/>
              </a:rPr>
              <a:t>Stage 2…the TASK</a:t>
            </a:r>
            <a:endParaRPr lang="en-US" b="1" dirty="0" smtClean="0">
              <a:solidFill>
                <a:schemeClr val="bg1"/>
              </a:solidFill>
              <a:latin typeface="Arial" charset="0"/>
            </a:endParaRPr>
          </a:p>
        </p:txBody>
      </p:sp>
      <p:graphicFrame>
        <p:nvGraphicFramePr>
          <p:cNvPr id="57" name="Object 2"/>
          <p:cNvGraphicFramePr>
            <a:graphicFrameLocks/>
          </p:cNvGraphicFramePr>
          <p:nvPr/>
        </p:nvGraphicFramePr>
        <p:xfrm>
          <a:off x="2438400" y="3048000"/>
          <a:ext cx="3657600" cy="3200400"/>
        </p:xfrm>
        <a:graphic>
          <a:graphicData uri="http://schemas.openxmlformats.org/presentationml/2006/ole">
            <p:oleObj spid="_x0000_s4098" name="Microsoft ClipArt Gallery" r:id="rId5" imgW="3251200" imgH="3276600" progId="MS_ClipArt_Gallery">
              <p:embed/>
            </p:oleObj>
          </a:graphicData>
        </a:graphic>
      </p:graphicFrame>
      <p:sp>
        <p:nvSpPr>
          <p:cNvPr id="58" name="Rectangle 3"/>
          <p:cNvSpPr>
            <a:spLocks noChangeArrowheads="1"/>
          </p:cNvSpPr>
          <p:nvPr/>
        </p:nvSpPr>
        <p:spPr bwMode="auto">
          <a:xfrm>
            <a:off x="990600" y="3352800"/>
            <a:ext cx="1398848" cy="2554545"/>
          </a:xfrm>
          <a:prstGeom prst="rect">
            <a:avLst/>
          </a:prstGeom>
          <a:noFill/>
          <a:ln w="9525">
            <a:noFill/>
            <a:miter lim="800000"/>
            <a:headEnd/>
            <a:tailEnd/>
          </a:ln>
        </p:spPr>
        <p:txBody>
          <a:bodyPr wrap="square">
            <a:spAutoFit/>
          </a:bodyPr>
          <a:lstStyle/>
          <a:p>
            <a:pPr eaLnBrk="0" hangingPunct="0">
              <a:spcBef>
                <a:spcPct val="50000"/>
              </a:spcBef>
            </a:pPr>
            <a:endParaRPr lang="en-US" altLang="en-US" sz="2000" b="1" dirty="0"/>
          </a:p>
          <a:p>
            <a:pPr eaLnBrk="0" hangingPunct="0">
              <a:spcBef>
                <a:spcPct val="50000"/>
              </a:spcBef>
            </a:pPr>
            <a:r>
              <a:rPr lang="en-US" altLang="en-US" sz="2800" b="1" dirty="0"/>
              <a:t>Stage </a:t>
            </a:r>
            <a:r>
              <a:rPr lang="en-US" altLang="en-US" sz="2800" b="1" dirty="0" smtClean="0"/>
              <a:t>Two</a:t>
            </a:r>
            <a:endParaRPr lang="en-US" altLang="en-US" sz="1000" b="1" dirty="0"/>
          </a:p>
          <a:p>
            <a:pPr eaLnBrk="0" hangingPunct="0">
              <a:spcBef>
                <a:spcPct val="50000"/>
              </a:spcBef>
            </a:pPr>
            <a:r>
              <a:rPr lang="en-US" altLang="en-US" sz="2800" b="1" dirty="0"/>
              <a:t>Stage One</a:t>
            </a:r>
          </a:p>
        </p:txBody>
      </p:sp>
      <p:sp>
        <p:nvSpPr>
          <p:cNvPr id="59" name="Rectangle 6"/>
          <p:cNvSpPr txBox="1">
            <a:spLocks noChangeArrowheads="1"/>
          </p:cNvSpPr>
          <p:nvPr/>
        </p:nvSpPr>
        <p:spPr bwMode="auto">
          <a:xfrm>
            <a:off x="2057400" y="1981200"/>
            <a:ext cx="4854632" cy="65314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  The </a:t>
            </a:r>
            <a:r>
              <a:rPr kumimoji="0" lang="en-US" sz="4400" b="0" i="0" u="none" strike="noStrike" kern="0" cap="none" spc="0" normalizeH="0" baseline="0" noProof="0" dirty="0" smtClean="0">
                <a:ln>
                  <a:noFill/>
                </a:ln>
                <a:solidFill>
                  <a:srgbClr val="CC3300"/>
                </a:solidFill>
                <a:effectLst/>
                <a:uLnTx/>
                <a:uFillTx/>
                <a:latin typeface="+mj-lt"/>
                <a:ea typeface="+mj-ea"/>
                <a:cs typeface="+mj-cs"/>
              </a:rPr>
              <a:t>TASK</a:t>
            </a:r>
            <a:r>
              <a:rPr kumimoji="0" lang="en-US" sz="4400" b="0" i="0" u="none" strike="noStrike" kern="0" cap="none" spc="0" normalizeH="0" baseline="0" noProof="0" dirty="0" smtClean="0">
                <a:ln>
                  <a:noFill/>
                </a:ln>
                <a:solidFill>
                  <a:schemeClr val="tx2"/>
                </a:solidFill>
                <a:effectLst/>
                <a:uLnTx/>
                <a:uFillTx/>
                <a:latin typeface="+mj-lt"/>
                <a:ea typeface="+mj-ea"/>
                <a:cs typeface="+mj-cs"/>
              </a:rPr>
              <a:t> Stage</a:t>
            </a:r>
          </a:p>
        </p:txBody>
      </p:sp>
      <p:sp>
        <p:nvSpPr>
          <p:cNvPr id="60" name="Text Box 9"/>
          <p:cNvSpPr txBox="1">
            <a:spLocks noChangeArrowheads="1"/>
          </p:cNvSpPr>
          <p:nvPr/>
        </p:nvSpPr>
        <p:spPr bwMode="auto">
          <a:xfrm>
            <a:off x="6400800" y="5486400"/>
            <a:ext cx="1026997" cy="523220"/>
          </a:xfrm>
          <a:prstGeom prst="rect">
            <a:avLst/>
          </a:prstGeom>
          <a:noFill/>
          <a:ln w="9525">
            <a:noFill/>
            <a:miter lim="800000"/>
            <a:headEnd/>
            <a:tailEnd/>
          </a:ln>
        </p:spPr>
        <p:txBody>
          <a:bodyPr wrap="square">
            <a:spAutoFit/>
          </a:bodyPr>
          <a:lstStyle/>
          <a:p>
            <a:r>
              <a:rPr lang="en-US" sz="2800" b="1" dirty="0"/>
              <a:t>Self</a:t>
            </a:r>
          </a:p>
        </p:txBody>
      </p:sp>
      <p:sp>
        <p:nvSpPr>
          <p:cNvPr id="61" name="Text Box 10"/>
          <p:cNvSpPr txBox="1">
            <a:spLocks noChangeArrowheads="1"/>
          </p:cNvSpPr>
          <p:nvPr/>
        </p:nvSpPr>
        <p:spPr bwMode="auto">
          <a:xfrm>
            <a:off x="6324601" y="4267200"/>
            <a:ext cx="1752600" cy="954107"/>
          </a:xfrm>
          <a:prstGeom prst="rect">
            <a:avLst/>
          </a:prstGeom>
          <a:noFill/>
          <a:ln w="9525">
            <a:noFill/>
            <a:miter lim="800000"/>
            <a:headEnd/>
            <a:tailEnd/>
          </a:ln>
        </p:spPr>
        <p:txBody>
          <a:bodyPr wrap="square">
            <a:spAutoFit/>
          </a:bodyPr>
          <a:lstStyle/>
          <a:p>
            <a:r>
              <a:rPr lang="en-US" sz="2800" b="1" dirty="0"/>
              <a:t>Time/</a:t>
            </a:r>
          </a:p>
          <a:p>
            <a:r>
              <a:rPr lang="en-US" sz="2800" b="1" dirty="0"/>
              <a:t>Task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838200"/>
          </a:xfrm>
        </p:spPr>
        <p:txBody>
          <a:bodyPr/>
          <a:lstStyle/>
          <a:p>
            <a:pPr eaLnBrk="1" hangingPunct="1"/>
            <a:r>
              <a:rPr lang="en-US" b="1" dirty="0" smtClean="0">
                <a:solidFill>
                  <a:schemeClr val="bg1"/>
                </a:solidFill>
                <a:latin typeface="Arial" charset="0"/>
              </a:rPr>
              <a:t>Stage 3…IMPACT</a:t>
            </a:r>
            <a:endParaRPr lang="en-US" b="1" dirty="0" smtClean="0">
              <a:solidFill>
                <a:schemeClr val="bg1"/>
              </a:solidFill>
              <a:latin typeface="Arial" charset="0"/>
            </a:endParaRPr>
          </a:p>
        </p:txBody>
      </p:sp>
      <p:graphicFrame>
        <p:nvGraphicFramePr>
          <p:cNvPr id="57" name="Object 2"/>
          <p:cNvGraphicFramePr>
            <a:graphicFrameLocks/>
          </p:cNvGraphicFramePr>
          <p:nvPr/>
        </p:nvGraphicFramePr>
        <p:xfrm>
          <a:off x="2971800" y="2438400"/>
          <a:ext cx="4038600" cy="3657600"/>
        </p:xfrm>
        <a:graphic>
          <a:graphicData uri="http://schemas.openxmlformats.org/presentationml/2006/ole">
            <p:oleObj spid="_x0000_s6146" name="Microsoft ClipArt Gallery" r:id="rId5" imgW="3251200" imgH="3276600" progId="MS_ClipArt_Gallery">
              <p:embed/>
            </p:oleObj>
          </a:graphicData>
        </a:graphic>
      </p:graphicFrame>
      <p:sp>
        <p:nvSpPr>
          <p:cNvPr id="58" name="Rectangle 4"/>
          <p:cNvSpPr>
            <a:spLocks noChangeArrowheads="1"/>
          </p:cNvSpPr>
          <p:nvPr/>
        </p:nvSpPr>
        <p:spPr bwMode="auto">
          <a:xfrm>
            <a:off x="609600" y="2667000"/>
            <a:ext cx="2286000" cy="3082925"/>
          </a:xfrm>
          <a:prstGeom prst="rect">
            <a:avLst/>
          </a:prstGeom>
          <a:noFill/>
          <a:ln w="9525">
            <a:noFill/>
            <a:miter lim="800000"/>
            <a:headEnd/>
            <a:tailEnd/>
          </a:ln>
        </p:spPr>
        <p:txBody>
          <a:bodyPr>
            <a:spAutoFit/>
          </a:bodyPr>
          <a:lstStyle/>
          <a:p>
            <a:pPr eaLnBrk="0" hangingPunct="0">
              <a:spcBef>
                <a:spcPct val="50000"/>
              </a:spcBef>
            </a:pPr>
            <a:endParaRPr lang="en-US" altLang="en-US" sz="1000" b="1"/>
          </a:p>
          <a:p>
            <a:pPr eaLnBrk="0" hangingPunct="0">
              <a:spcBef>
                <a:spcPct val="50000"/>
              </a:spcBef>
            </a:pPr>
            <a:r>
              <a:rPr lang="en-US" altLang="en-US" sz="2800" b="1"/>
              <a:t>Stage Three</a:t>
            </a:r>
          </a:p>
          <a:p>
            <a:pPr eaLnBrk="0" hangingPunct="0">
              <a:spcBef>
                <a:spcPct val="50000"/>
              </a:spcBef>
            </a:pPr>
            <a:endParaRPr lang="en-US" altLang="en-US" sz="2000" b="1"/>
          </a:p>
          <a:p>
            <a:pPr algn="r" eaLnBrk="0" hangingPunct="0">
              <a:spcBef>
                <a:spcPct val="50000"/>
              </a:spcBef>
            </a:pPr>
            <a:r>
              <a:rPr lang="en-US" altLang="en-US" sz="2800" b="1"/>
              <a:t>Stage Two</a:t>
            </a:r>
          </a:p>
          <a:p>
            <a:pPr eaLnBrk="0" hangingPunct="0">
              <a:spcBef>
                <a:spcPct val="50000"/>
              </a:spcBef>
            </a:pPr>
            <a:endParaRPr lang="en-US" altLang="en-US" sz="2000" b="1"/>
          </a:p>
          <a:p>
            <a:pPr algn="r" eaLnBrk="0" hangingPunct="0">
              <a:spcBef>
                <a:spcPct val="50000"/>
              </a:spcBef>
            </a:pPr>
            <a:r>
              <a:rPr lang="en-US" altLang="en-US" sz="2800" b="1"/>
              <a:t>Stage One</a:t>
            </a:r>
          </a:p>
        </p:txBody>
      </p:sp>
      <p:sp>
        <p:nvSpPr>
          <p:cNvPr id="59" name="Rectangle 6"/>
          <p:cNvSpPr>
            <a:spLocks noChangeArrowheads="1"/>
          </p:cNvSpPr>
          <p:nvPr/>
        </p:nvSpPr>
        <p:spPr bwMode="auto">
          <a:xfrm>
            <a:off x="7086600" y="2971800"/>
            <a:ext cx="1676400" cy="762000"/>
          </a:xfrm>
          <a:prstGeom prst="rect">
            <a:avLst/>
          </a:prstGeom>
          <a:noFill/>
          <a:ln w="9525">
            <a:noFill/>
            <a:miter lim="800000"/>
            <a:headEnd/>
            <a:tailEnd/>
          </a:ln>
        </p:spPr>
        <p:txBody>
          <a:bodyPr wrap="none" anchor="ctr"/>
          <a:lstStyle/>
          <a:p>
            <a:pPr algn="ctr" eaLnBrk="0" hangingPunct="0"/>
            <a:r>
              <a:rPr lang="en-US" altLang="en-US" sz="2800" b="1"/>
              <a:t>Student</a:t>
            </a:r>
          </a:p>
          <a:p>
            <a:pPr algn="ctr" eaLnBrk="0" hangingPunct="0"/>
            <a:r>
              <a:rPr lang="en-US" altLang="en-US" sz="2800" b="1"/>
              <a:t> Learning</a:t>
            </a:r>
            <a:endParaRPr lang="en-US" altLang="en-US" sz="2800" b="1" i="1"/>
          </a:p>
        </p:txBody>
      </p:sp>
      <p:sp>
        <p:nvSpPr>
          <p:cNvPr id="60" name="Rectangle 7"/>
          <p:cNvSpPr>
            <a:spLocks noChangeArrowheads="1"/>
          </p:cNvSpPr>
          <p:nvPr/>
        </p:nvSpPr>
        <p:spPr bwMode="auto">
          <a:xfrm>
            <a:off x="7010400" y="3886200"/>
            <a:ext cx="2133600" cy="1295400"/>
          </a:xfrm>
          <a:prstGeom prst="rect">
            <a:avLst/>
          </a:prstGeom>
          <a:noFill/>
          <a:ln w="9525">
            <a:noFill/>
            <a:miter lim="800000"/>
            <a:headEnd/>
            <a:tailEnd/>
          </a:ln>
        </p:spPr>
        <p:txBody>
          <a:bodyPr wrap="none" anchor="ctr"/>
          <a:lstStyle/>
          <a:p>
            <a:pPr algn="ctr" eaLnBrk="0" hangingPunct="0"/>
            <a:r>
              <a:rPr lang="en-US" altLang="en-US" sz="2800" b="1"/>
              <a:t>Time/Task</a:t>
            </a:r>
            <a:endParaRPr lang="en-US" altLang="en-US" sz="2800" b="1" i="1"/>
          </a:p>
        </p:txBody>
      </p:sp>
      <p:sp>
        <p:nvSpPr>
          <p:cNvPr id="61" name="Rectangle 8"/>
          <p:cNvSpPr>
            <a:spLocks noChangeArrowheads="1"/>
          </p:cNvSpPr>
          <p:nvPr/>
        </p:nvSpPr>
        <p:spPr bwMode="auto">
          <a:xfrm>
            <a:off x="6858000" y="5334000"/>
            <a:ext cx="1676400" cy="381000"/>
          </a:xfrm>
          <a:prstGeom prst="rect">
            <a:avLst/>
          </a:prstGeom>
          <a:noFill/>
          <a:ln w="9525">
            <a:noFill/>
            <a:miter lim="800000"/>
            <a:headEnd/>
            <a:tailEnd/>
          </a:ln>
        </p:spPr>
        <p:txBody>
          <a:bodyPr wrap="none" anchor="ctr"/>
          <a:lstStyle/>
          <a:p>
            <a:pPr algn="ctr" eaLnBrk="0" hangingPunct="0"/>
            <a:r>
              <a:rPr lang="en-US" altLang="en-US" sz="2800" b="1"/>
              <a:t>Self</a:t>
            </a:r>
            <a:endParaRPr lang="en-US" altLang="en-US" sz="2800" b="1" i="1"/>
          </a:p>
        </p:txBody>
      </p:sp>
      <p:sp>
        <p:nvSpPr>
          <p:cNvPr id="62" name="Rectangle 9"/>
          <p:cNvSpPr txBox="1">
            <a:spLocks noChangeArrowheads="1"/>
          </p:cNvSpPr>
          <p:nvPr/>
        </p:nvSpPr>
        <p:spPr bwMode="auto">
          <a:xfrm>
            <a:off x="2209800" y="1600200"/>
            <a:ext cx="6019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uLnTx/>
                <a:uFillTx/>
                <a:latin typeface="+mj-lt"/>
                <a:ea typeface="+mj-ea"/>
                <a:cs typeface="+mj-cs"/>
              </a:rPr>
              <a:t> The </a:t>
            </a:r>
            <a:r>
              <a:rPr kumimoji="0" lang="en-US" sz="4400" b="0" i="0" u="none" strike="noStrike" kern="0" cap="none" spc="0" normalizeH="0" baseline="0" noProof="0" smtClean="0">
                <a:ln>
                  <a:noFill/>
                </a:ln>
                <a:solidFill>
                  <a:srgbClr val="FF3D3D"/>
                </a:solidFill>
                <a:effectLst/>
                <a:uLnTx/>
                <a:uFillTx/>
                <a:latin typeface="+mj-lt"/>
                <a:ea typeface="+mj-ea"/>
                <a:cs typeface="+mj-cs"/>
              </a:rPr>
              <a:t>IMPACT</a:t>
            </a:r>
            <a:r>
              <a:rPr kumimoji="0" lang="en-US" sz="4400" b="0" i="0" u="none" strike="noStrike" kern="0" cap="none" spc="0" normalizeH="0" baseline="0" noProof="0" smtClean="0">
                <a:ln>
                  <a:noFill/>
                </a:ln>
                <a:solidFill>
                  <a:schemeClr val="tx2"/>
                </a:solidFill>
                <a:effectLst/>
                <a:uLnTx/>
                <a:uFillTx/>
                <a:latin typeface="+mj-lt"/>
                <a:ea typeface="+mj-ea"/>
                <a:cs typeface="+mj-cs"/>
              </a:rPr>
              <a:t> Stage</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63" name="Text Box 11"/>
          <p:cNvSpPr txBox="1">
            <a:spLocks noChangeArrowheads="1"/>
          </p:cNvSpPr>
          <p:nvPr/>
        </p:nvSpPr>
        <p:spPr bwMode="auto">
          <a:xfrm>
            <a:off x="3657600" y="2895600"/>
            <a:ext cx="2743200" cy="519113"/>
          </a:xfrm>
          <a:prstGeom prst="rect">
            <a:avLst/>
          </a:prstGeom>
          <a:noFill/>
          <a:ln w="9525">
            <a:noFill/>
            <a:miter lim="800000"/>
            <a:headEnd/>
            <a:tailEnd/>
          </a:ln>
        </p:spPr>
        <p:txBody>
          <a:bodyPr>
            <a:spAutoFit/>
          </a:bodyPr>
          <a:lstStyle/>
          <a:p>
            <a:pPr algn="ctr" eaLnBrk="0" hangingPunct="0">
              <a:spcBef>
                <a:spcPct val="50000"/>
              </a:spcBef>
            </a:pPr>
            <a:r>
              <a:rPr lang="en-US" sz="2800" b="1">
                <a:solidFill>
                  <a:schemeClr val="bg1"/>
                </a:solidFill>
              </a:rPr>
              <a:t>Impact Stage</a:t>
            </a:r>
            <a:endParaRPr lang="en-US" sz="2800" b="1" i="1">
              <a:solidFill>
                <a:schemeClr val="bg1"/>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1093</TotalTime>
  <Words>2756</Words>
  <Application>Microsoft Office PowerPoint</Application>
  <PresentationFormat>On-screen Show (4:3)</PresentationFormat>
  <Paragraphs>413</Paragraphs>
  <Slides>28</Slides>
  <Notes>28</Notes>
  <HiddenSlides>2</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35" baseType="lpstr">
      <vt:lpstr>Arial</vt:lpstr>
      <vt:lpstr>Times New Roman</vt:lpstr>
      <vt:lpstr>Tahoma</vt:lpstr>
      <vt:lpstr>Default Design</vt:lpstr>
      <vt:lpstr>1_Default Design</vt:lpstr>
      <vt:lpstr>2_Default Design</vt:lpstr>
      <vt:lpstr>Microsoft ClipArt Gallery</vt:lpstr>
      <vt:lpstr>Mentors and Intern Teachers</vt:lpstr>
      <vt:lpstr>Goals</vt:lpstr>
      <vt:lpstr>Qualities of an Effective Mentor: Reflection</vt:lpstr>
      <vt:lpstr>What would a student teacher say in…</vt:lpstr>
      <vt:lpstr>What do they say…?</vt:lpstr>
      <vt:lpstr>The Three Stages of Concern</vt:lpstr>
      <vt:lpstr>Stage 1…SURVIVAL</vt:lpstr>
      <vt:lpstr>Stage 2…the TASK</vt:lpstr>
      <vt:lpstr>Stage 3…IMPACT</vt:lpstr>
      <vt:lpstr>Keys to Relationship Building</vt:lpstr>
      <vt:lpstr>Ground Rules for Relationships</vt:lpstr>
      <vt:lpstr>Deposits and Withdrawals</vt:lpstr>
      <vt:lpstr>Intern Teachers’ Perceived Needs</vt:lpstr>
      <vt:lpstr>Ideas about Instruction</vt:lpstr>
      <vt:lpstr>Personal and Emotional Support</vt:lpstr>
      <vt:lpstr>Locating and Accessing Materials/Resources</vt:lpstr>
      <vt:lpstr>Time Issues Reported by interns</vt:lpstr>
      <vt:lpstr>Information on School and District Procedures</vt:lpstr>
      <vt:lpstr>Additional Techniques for Management</vt:lpstr>
      <vt:lpstr>Additional Techniques for Management (cont’d)</vt:lpstr>
      <vt:lpstr>Additional Techniques for Management (cont’d)</vt:lpstr>
      <vt:lpstr>In Summary: Semester-long Support Guidelines</vt:lpstr>
      <vt:lpstr>The Ultimate Goal</vt:lpstr>
      <vt:lpstr>Profiling the Effective Cooperating-Student Teacher Relationship</vt:lpstr>
      <vt:lpstr>“Seek first to understand…  then to be understood.”      St. Francis</vt:lpstr>
      <vt:lpstr>3-2-1</vt:lpstr>
      <vt:lpstr>Contact Information</vt:lpstr>
      <vt:lpstr>Mentor Training Module Completion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Snook, Donna</dc:creator>
  <cp:lastModifiedBy>jpseiter</cp:lastModifiedBy>
  <cp:revision>281</cp:revision>
  <dcterms:created xsi:type="dcterms:W3CDTF">1601-01-01T00:00:00Z</dcterms:created>
  <dcterms:modified xsi:type="dcterms:W3CDTF">2013-09-12T19:43:46Z</dcterms:modified>
</cp:coreProperties>
</file>